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changesInfos/changesInfo1.xml" ContentType="application/vnd.ms-powerpoint.changes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730" r:id="rId4"/>
    <p:sldMasterId id="2147483882" r:id="rId5"/>
  </p:sldMasterIdLst>
  <p:notesMasterIdLst>
    <p:notesMasterId r:id="rId40"/>
  </p:notesMasterIdLst>
  <p:handoutMasterIdLst>
    <p:handoutMasterId r:id="rId41"/>
  </p:handoutMasterIdLst>
  <p:sldIdLst>
    <p:sldId id="1296" r:id="rId6"/>
    <p:sldId id="1288" r:id="rId7"/>
    <p:sldId id="1289" r:id="rId8"/>
    <p:sldId id="1293" r:id="rId9"/>
    <p:sldId id="1294" r:id="rId10"/>
    <p:sldId id="1292" r:id="rId11"/>
    <p:sldId id="1291" r:id="rId12"/>
    <p:sldId id="1290" r:id="rId13"/>
    <p:sldId id="1295" r:id="rId14"/>
    <p:sldId id="1297" r:id="rId15"/>
    <p:sldId id="1283" r:id="rId16"/>
    <p:sldId id="1241" r:id="rId17"/>
    <p:sldId id="1269" r:id="rId18"/>
    <p:sldId id="1270" r:id="rId19"/>
    <p:sldId id="1298" r:id="rId20"/>
    <p:sldId id="1271" r:id="rId21"/>
    <p:sldId id="1266" r:id="rId22"/>
    <p:sldId id="1243" r:id="rId23"/>
    <p:sldId id="1272" r:id="rId24"/>
    <p:sldId id="1244" r:id="rId25"/>
    <p:sldId id="1249" r:id="rId26"/>
    <p:sldId id="1250" r:id="rId27"/>
    <p:sldId id="1252" r:id="rId28"/>
    <p:sldId id="1273" r:id="rId29"/>
    <p:sldId id="1274" r:id="rId30"/>
    <p:sldId id="1276" r:id="rId31"/>
    <p:sldId id="1278" r:id="rId32"/>
    <p:sldId id="1279" r:id="rId33"/>
    <p:sldId id="1280" r:id="rId34"/>
    <p:sldId id="1281" r:id="rId35"/>
    <p:sldId id="1282" r:id="rId36"/>
    <p:sldId id="1285" r:id="rId37"/>
    <p:sldId id="1286" r:id="rId38"/>
    <p:sldId id="1287" r:id="rId39"/>
  </p:sldIdLst>
  <p:sldSz cx="9144000" cy="5143500" type="screen16x9"/>
  <p:notesSz cx="6797675" cy="9926638"/>
  <p:defaultTextStyle>
    <a:defPPr>
      <a:defRPr lang="fr-FR"/>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ection par défaut" id="{26667997-5AE8-4597-BCCD-9B4139618596}">
          <p14:sldIdLst>
            <p14:sldId id="1296"/>
            <p14:sldId id="1288"/>
            <p14:sldId id="1289"/>
            <p14:sldId id="1293"/>
            <p14:sldId id="1294"/>
            <p14:sldId id="1292"/>
            <p14:sldId id="1291"/>
            <p14:sldId id="1290"/>
            <p14:sldId id="1295"/>
            <p14:sldId id="1297"/>
            <p14:sldId id="1283"/>
            <p14:sldId id="1241"/>
            <p14:sldId id="1269"/>
            <p14:sldId id="1270"/>
            <p14:sldId id="1298"/>
            <p14:sldId id="1271"/>
            <p14:sldId id="1266"/>
            <p14:sldId id="1243"/>
            <p14:sldId id="1272"/>
            <p14:sldId id="1244"/>
            <p14:sldId id="1249"/>
            <p14:sldId id="1250"/>
            <p14:sldId id="1252"/>
            <p14:sldId id="1273"/>
            <p14:sldId id="1274"/>
            <p14:sldId id="1276"/>
            <p14:sldId id="1278"/>
            <p14:sldId id="1279"/>
            <p14:sldId id="1280"/>
            <p14:sldId id="1281"/>
            <p14:sldId id="1282"/>
            <p14:sldId id="1285"/>
            <p14:sldId id="1286"/>
            <p14:sldId id="1287"/>
          </p14:sldIdLst>
        </p14:section>
      </p14:sectionLst>
    </p:ext>
    <p:ext uri="{EFAFB233-063F-42B5-8137-9DF3F51BA10A}">
      <p15:sldGuideLst xmlns:p15="http://schemas.microsoft.com/office/powerpoint/2012/main">
        <p15:guide id="1" orient="horz" pos="162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5ECDA589-6691-C13D-D02F-09448C3E3036}" name="Alexandre Piret" initials="AP" userId="S::alexandre.piret@remon.be::9ae7e4d0-abb9-415f-9113-8232d74ee05f"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Christophe Remon" initials="CR" lastIdx="1" clrIdx="0">
    <p:extLst>
      <p:ext uri="{19B8F6BF-5375-455C-9EA6-DF929625EA0E}">
        <p15:presenceInfo xmlns:p15="http://schemas.microsoft.com/office/powerpoint/2012/main" userId="S::christophe.remon@remon.be::eb0a396f-b27c-4744-8165-057dc2f739a8"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7467D"/>
    <a:srgbClr val="424456"/>
    <a:srgbClr val="97B9BC"/>
    <a:srgbClr val="36676C"/>
    <a:srgbClr val="BFD9DC"/>
    <a:srgbClr val="438086"/>
    <a:srgbClr val="ABC8CA"/>
    <a:srgbClr val="B8D3D6"/>
    <a:srgbClr val="74A1A5"/>
    <a:srgbClr val="86ADB1"/>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Aucun style, grille du tablea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9012ECD-51FC-41F1-AA8D-1B2483CD663E}" styleName="Style léger 2 - Accentuation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9770" autoAdjust="0"/>
    <p:restoredTop sz="90799" autoAdjust="0"/>
  </p:normalViewPr>
  <p:slideViewPr>
    <p:cSldViewPr snapToGrid="0" snapToObjects="1">
      <p:cViewPr varScale="1">
        <p:scale>
          <a:sx n="128" d="100"/>
          <a:sy n="128" d="100"/>
        </p:scale>
        <p:origin x="1392" y="114"/>
      </p:cViewPr>
      <p:guideLst>
        <p:guide orient="horz" pos="1620"/>
        <p:guide pos="2880"/>
      </p:guideLst>
    </p:cSldViewPr>
  </p:slideViewPr>
  <p:notesTextViewPr>
    <p:cViewPr>
      <p:scale>
        <a:sx n="400" d="100"/>
        <a:sy n="400" d="100"/>
      </p:scale>
      <p:origin x="0" y="0"/>
    </p:cViewPr>
  </p:notesTextViewPr>
  <p:sorterViewPr>
    <p:cViewPr>
      <p:scale>
        <a:sx n="100" d="100"/>
        <a:sy n="100" d="100"/>
      </p:scale>
      <p:origin x="0" y="0"/>
    </p:cViewPr>
  </p:sorterViewPr>
  <p:notesViewPr>
    <p:cSldViewPr snapToGrid="0" snapToObjects="1">
      <p:cViewPr varScale="1">
        <p:scale>
          <a:sx n="82" d="100"/>
          <a:sy n="82" d="100"/>
        </p:scale>
        <p:origin x="4272" y="86"/>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slide" Target="slides/slide34.xml"/><Relationship Id="rId21" Type="http://schemas.openxmlformats.org/officeDocument/2006/relationships/slide" Target="slides/slide16.xml"/><Relationship Id="rId34" Type="http://schemas.openxmlformats.org/officeDocument/2006/relationships/slide" Target="slides/slide29.xml"/><Relationship Id="rId42" Type="http://schemas.openxmlformats.org/officeDocument/2006/relationships/commentAuthors" Target="commentAuthors.xml"/><Relationship Id="rId47" Type="http://schemas.microsoft.com/office/2016/11/relationships/changesInfo" Target="changesInfos/changesInfo1.xml"/><Relationship Id="rId7" Type="http://schemas.openxmlformats.org/officeDocument/2006/relationships/slide" Target="slides/slide2.xml"/><Relationship Id="rId2" Type="http://schemas.openxmlformats.org/officeDocument/2006/relationships/customXml" Target="../customXml/item2.xml"/><Relationship Id="rId16" Type="http://schemas.openxmlformats.org/officeDocument/2006/relationships/slide" Target="slides/slide11.xml"/><Relationship Id="rId29" Type="http://schemas.openxmlformats.org/officeDocument/2006/relationships/slide" Target="slides/slide24.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slide" Target="slides/slide32.xml"/><Relationship Id="rId40" Type="http://schemas.openxmlformats.org/officeDocument/2006/relationships/notesMaster" Target="notesMasters/notesMaster1.xml"/><Relationship Id="rId45" Type="http://schemas.openxmlformats.org/officeDocument/2006/relationships/theme" Target="theme/theme1.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4"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43" Type="http://schemas.openxmlformats.org/officeDocument/2006/relationships/presProps" Target="presProps.xml"/><Relationship Id="rId48" Type="http://schemas.microsoft.com/office/2018/10/relationships/authors" Target="authors.xml"/><Relationship Id="rId8" Type="http://schemas.openxmlformats.org/officeDocument/2006/relationships/slide" Target="slides/slide3.xml"/><Relationship Id="rId3" Type="http://schemas.openxmlformats.org/officeDocument/2006/relationships/customXml" Target="../customXml/item3.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slide" Target="slides/slide33.xml"/><Relationship Id="rId46" Type="http://schemas.openxmlformats.org/officeDocument/2006/relationships/tableStyles" Target="tableStyles.xml"/><Relationship Id="rId20" Type="http://schemas.openxmlformats.org/officeDocument/2006/relationships/slide" Target="slides/slide15.xml"/><Relationship Id="rId41" Type="http://schemas.openxmlformats.org/officeDocument/2006/relationships/handoutMaster" Target="handoutMasters/handout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téphanie Quintart" userId="e220c5aa-e28c-44e9-a6ff-a6a35c0c54ed" providerId="ADAL" clId="{D0B36D07-B4BD-467C-8CE1-48EB3A359AD8}"/>
    <pc:docChg chg="custSel modSld">
      <pc:chgData name="Stéphanie Quintart" userId="e220c5aa-e28c-44e9-a6ff-a6a35c0c54ed" providerId="ADAL" clId="{D0B36D07-B4BD-467C-8CE1-48EB3A359AD8}" dt="2024-07-31T10:29:28.980" v="0" actId="478"/>
      <pc:docMkLst>
        <pc:docMk/>
      </pc:docMkLst>
      <pc:sldChg chg="delSp mod">
        <pc:chgData name="Stéphanie Quintart" userId="e220c5aa-e28c-44e9-a6ff-a6a35c0c54ed" providerId="ADAL" clId="{D0B36D07-B4BD-467C-8CE1-48EB3A359AD8}" dt="2024-07-31T10:29:28.980" v="0" actId="478"/>
        <pc:sldMkLst>
          <pc:docMk/>
          <pc:sldMk cId="1196276027" sldId="1293"/>
        </pc:sldMkLst>
        <pc:graphicFrameChg chg="del">
          <ac:chgData name="Stéphanie Quintart" userId="e220c5aa-e28c-44e9-a6ff-a6a35c0c54ed" providerId="ADAL" clId="{D0B36D07-B4BD-467C-8CE1-48EB3A359AD8}" dt="2024-07-31T10:29:28.980" v="0" actId="478"/>
          <ac:graphicFrameMkLst>
            <pc:docMk/>
            <pc:sldMk cId="1196276027" sldId="1293"/>
            <ac:graphicFrameMk id="5" creationId="{B3CDE602-5486-EB60-6AE9-7158B5EAFAAA}"/>
          </ac:graphicFrameMkLst>
        </pc:graphicFrame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a:extLst>
              <a:ext uri="{FF2B5EF4-FFF2-40B4-BE49-F238E27FC236}">
                <a16:creationId xmlns:a16="http://schemas.microsoft.com/office/drawing/2014/main" id="{9491A0AF-B2C5-4D0E-8221-210F5BB5E82F}"/>
              </a:ext>
            </a:extLst>
          </p:cNvPr>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fr-BE"/>
          </a:p>
        </p:txBody>
      </p:sp>
      <p:sp>
        <p:nvSpPr>
          <p:cNvPr id="3" name="Espace réservé de la date 2">
            <a:extLst>
              <a:ext uri="{FF2B5EF4-FFF2-40B4-BE49-F238E27FC236}">
                <a16:creationId xmlns:a16="http://schemas.microsoft.com/office/drawing/2014/main" id="{BA7EE414-3FA6-444F-9C55-F8DB59D5E67C}"/>
              </a:ext>
            </a:extLst>
          </p:cNvPr>
          <p:cNvSpPr>
            <a:spLocks noGrp="1"/>
          </p:cNvSpPr>
          <p:nvPr>
            <p:ph type="dt" sz="quarter" idx="1"/>
          </p:nvPr>
        </p:nvSpPr>
        <p:spPr>
          <a:xfrm>
            <a:off x="3850443" y="0"/>
            <a:ext cx="2945659" cy="498056"/>
          </a:xfrm>
          <a:prstGeom prst="rect">
            <a:avLst/>
          </a:prstGeom>
        </p:spPr>
        <p:txBody>
          <a:bodyPr vert="horz" lIns="91440" tIns="45720" rIns="91440" bIns="45720" rtlCol="0"/>
          <a:lstStyle>
            <a:lvl1pPr algn="r">
              <a:defRPr sz="1200"/>
            </a:lvl1pPr>
          </a:lstStyle>
          <a:p>
            <a:fld id="{69E35401-271F-4534-8B6C-1E8267E7FF13}" type="datetimeFigureOut">
              <a:rPr lang="fr-BE" smtClean="0"/>
              <a:t>31-07-24</a:t>
            </a:fld>
            <a:endParaRPr lang="fr-BE"/>
          </a:p>
        </p:txBody>
      </p:sp>
      <p:sp>
        <p:nvSpPr>
          <p:cNvPr id="4" name="Espace réservé du pied de page 3">
            <a:extLst>
              <a:ext uri="{FF2B5EF4-FFF2-40B4-BE49-F238E27FC236}">
                <a16:creationId xmlns:a16="http://schemas.microsoft.com/office/drawing/2014/main" id="{A4063026-9435-4AC5-B694-14A7DCF64AE0}"/>
              </a:ext>
            </a:extLst>
          </p:cNvPr>
          <p:cNvSpPr>
            <a:spLocks noGrp="1"/>
          </p:cNvSpPr>
          <p:nvPr>
            <p:ph type="ftr" sz="quarter" idx="2"/>
          </p:nvPr>
        </p:nvSpPr>
        <p:spPr>
          <a:xfrm>
            <a:off x="0" y="9428584"/>
            <a:ext cx="2945659" cy="498055"/>
          </a:xfrm>
          <a:prstGeom prst="rect">
            <a:avLst/>
          </a:prstGeom>
        </p:spPr>
        <p:txBody>
          <a:bodyPr vert="horz" lIns="91440" tIns="45720" rIns="91440" bIns="45720" rtlCol="0" anchor="b"/>
          <a:lstStyle>
            <a:lvl1pPr algn="l">
              <a:defRPr sz="1200"/>
            </a:lvl1pPr>
          </a:lstStyle>
          <a:p>
            <a:endParaRPr lang="fr-BE"/>
          </a:p>
        </p:txBody>
      </p:sp>
      <p:sp>
        <p:nvSpPr>
          <p:cNvPr id="5" name="Espace réservé du numéro de diapositive 4">
            <a:extLst>
              <a:ext uri="{FF2B5EF4-FFF2-40B4-BE49-F238E27FC236}">
                <a16:creationId xmlns:a16="http://schemas.microsoft.com/office/drawing/2014/main" id="{F51C5AE8-BFC8-434C-B73E-194B709E2F63}"/>
              </a:ext>
            </a:extLst>
          </p:cNvPr>
          <p:cNvSpPr>
            <a:spLocks noGrp="1"/>
          </p:cNvSpPr>
          <p:nvPr>
            <p:ph type="sldNum" sz="quarter" idx="3"/>
          </p:nvPr>
        </p:nvSpPr>
        <p:spPr>
          <a:xfrm>
            <a:off x="3850443" y="9428584"/>
            <a:ext cx="2945659" cy="498055"/>
          </a:xfrm>
          <a:prstGeom prst="rect">
            <a:avLst/>
          </a:prstGeom>
        </p:spPr>
        <p:txBody>
          <a:bodyPr vert="horz" lIns="91440" tIns="45720" rIns="91440" bIns="45720" rtlCol="0" anchor="b"/>
          <a:lstStyle>
            <a:lvl1pPr algn="r">
              <a:defRPr sz="1200"/>
            </a:lvl1pPr>
          </a:lstStyle>
          <a:p>
            <a:fld id="{707F3FCE-1CE0-4064-A3B4-010708BE79EC}" type="slidenum">
              <a:rPr lang="fr-BE" smtClean="0"/>
              <a:t>‹#›</a:t>
            </a:fld>
            <a:endParaRPr lang="fr-BE"/>
          </a:p>
        </p:txBody>
      </p:sp>
    </p:spTree>
    <p:extLst>
      <p:ext uri="{BB962C8B-B14F-4D97-AF65-F5344CB8AC3E}">
        <p14:creationId xmlns:p14="http://schemas.microsoft.com/office/powerpoint/2010/main" val="319741568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190D76D7-B00F-174E-9340-60B7B42E597B}" type="datetimeFigureOut">
              <a:rPr lang="fr-FR" smtClean="0"/>
              <a:t>31/07/2024</a:t>
            </a:fld>
            <a:endParaRPr lang="fr-FR"/>
          </a:p>
        </p:txBody>
      </p:sp>
      <p:sp>
        <p:nvSpPr>
          <p:cNvPr id="4" name="Espace réservé de l'image des diapositives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1FC0CD76-DBF0-8B42-B01E-4B9BB3A7B821}" type="slidenum">
              <a:rPr lang="fr-FR" smtClean="0"/>
              <a:t>‹#›</a:t>
            </a:fld>
            <a:endParaRPr lang="fr-FR"/>
          </a:p>
        </p:txBody>
      </p:sp>
    </p:spTree>
    <p:extLst>
      <p:ext uri="{BB962C8B-B14F-4D97-AF65-F5344CB8AC3E}">
        <p14:creationId xmlns:p14="http://schemas.microsoft.com/office/powerpoint/2010/main" val="289547993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5"/>
          </p:nvPr>
        </p:nvSpPr>
        <p:spPr/>
        <p:txBody>
          <a:bodyPr/>
          <a:lstStyle/>
          <a:p>
            <a:fld id="{1FC0CD76-DBF0-8B42-B01E-4B9BB3A7B821}" type="slidenum">
              <a:rPr lang="fr-FR" smtClean="0"/>
              <a:t>2</a:t>
            </a:fld>
            <a:endParaRPr lang="fr-FR"/>
          </a:p>
        </p:txBody>
      </p:sp>
    </p:spTree>
    <p:extLst>
      <p:ext uri="{BB962C8B-B14F-4D97-AF65-F5344CB8AC3E}">
        <p14:creationId xmlns:p14="http://schemas.microsoft.com/office/powerpoint/2010/main" val="288118363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5"/>
          </p:nvPr>
        </p:nvSpPr>
        <p:spPr/>
        <p:txBody>
          <a:bodyPr/>
          <a:lstStyle/>
          <a:p>
            <a:fld id="{1FC0CD76-DBF0-8B42-B01E-4B9BB3A7B821}" type="slidenum">
              <a:rPr lang="fr-FR" smtClean="0"/>
              <a:t>19</a:t>
            </a:fld>
            <a:endParaRPr lang="fr-FR"/>
          </a:p>
        </p:txBody>
      </p:sp>
    </p:spTree>
    <p:extLst>
      <p:ext uri="{BB962C8B-B14F-4D97-AF65-F5344CB8AC3E}">
        <p14:creationId xmlns:p14="http://schemas.microsoft.com/office/powerpoint/2010/main" val="298995675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5"/>
          </p:nvPr>
        </p:nvSpPr>
        <p:spPr/>
        <p:txBody>
          <a:bodyPr/>
          <a:lstStyle/>
          <a:p>
            <a:fld id="{1FC0CD76-DBF0-8B42-B01E-4B9BB3A7B821}" type="slidenum">
              <a:rPr lang="fr-FR" smtClean="0"/>
              <a:t>20</a:t>
            </a:fld>
            <a:endParaRPr lang="fr-FR"/>
          </a:p>
        </p:txBody>
      </p:sp>
    </p:spTree>
    <p:extLst>
      <p:ext uri="{BB962C8B-B14F-4D97-AF65-F5344CB8AC3E}">
        <p14:creationId xmlns:p14="http://schemas.microsoft.com/office/powerpoint/2010/main" val="157584435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5"/>
          </p:nvPr>
        </p:nvSpPr>
        <p:spPr/>
        <p:txBody>
          <a:bodyPr/>
          <a:lstStyle/>
          <a:p>
            <a:fld id="{1FC0CD76-DBF0-8B42-B01E-4B9BB3A7B821}" type="slidenum">
              <a:rPr lang="fr-FR" smtClean="0"/>
              <a:t>21</a:t>
            </a:fld>
            <a:endParaRPr lang="fr-FR"/>
          </a:p>
        </p:txBody>
      </p:sp>
    </p:spTree>
    <p:extLst>
      <p:ext uri="{BB962C8B-B14F-4D97-AF65-F5344CB8AC3E}">
        <p14:creationId xmlns:p14="http://schemas.microsoft.com/office/powerpoint/2010/main" val="156461889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5"/>
          </p:nvPr>
        </p:nvSpPr>
        <p:spPr/>
        <p:txBody>
          <a:bodyPr/>
          <a:lstStyle/>
          <a:p>
            <a:fld id="{1FC0CD76-DBF0-8B42-B01E-4B9BB3A7B821}" type="slidenum">
              <a:rPr lang="fr-FR" smtClean="0"/>
              <a:t>22</a:t>
            </a:fld>
            <a:endParaRPr lang="fr-FR"/>
          </a:p>
        </p:txBody>
      </p:sp>
    </p:spTree>
    <p:extLst>
      <p:ext uri="{BB962C8B-B14F-4D97-AF65-F5344CB8AC3E}">
        <p14:creationId xmlns:p14="http://schemas.microsoft.com/office/powerpoint/2010/main" val="39173228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5"/>
          </p:nvPr>
        </p:nvSpPr>
        <p:spPr/>
        <p:txBody>
          <a:bodyPr/>
          <a:lstStyle/>
          <a:p>
            <a:fld id="{1FC0CD76-DBF0-8B42-B01E-4B9BB3A7B821}" type="slidenum">
              <a:rPr lang="fr-FR" smtClean="0"/>
              <a:t>23</a:t>
            </a:fld>
            <a:endParaRPr lang="fr-FR"/>
          </a:p>
        </p:txBody>
      </p:sp>
    </p:spTree>
    <p:extLst>
      <p:ext uri="{BB962C8B-B14F-4D97-AF65-F5344CB8AC3E}">
        <p14:creationId xmlns:p14="http://schemas.microsoft.com/office/powerpoint/2010/main" val="23425322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5"/>
          </p:nvPr>
        </p:nvSpPr>
        <p:spPr/>
        <p:txBody>
          <a:bodyPr/>
          <a:lstStyle/>
          <a:p>
            <a:fld id="{1FC0CD76-DBF0-8B42-B01E-4B9BB3A7B821}" type="slidenum">
              <a:rPr lang="fr-FR" smtClean="0"/>
              <a:t>24</a:t>
            </a:fld>
            <a:endParaRPr lang="fr-FR"/>
          </a:p>
        </p:txBody>
      </p:sp>
    </p:spTree>
    <p:extLst>
      <p:ext uri="{BB962C8B-B14F-4D97-AF65-F5344CB8AC3E}">
        <p14:creationId xmlns:p14="http://schemas.microsoft.com/office/powerpoint/2010/main" val="384199457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5"/>
          </p:nvPr>
        </p:nvSpPr>
        <p:spPr/>
        <p:txBody>
          <a:bodyPr/>
          <a:lstStyle/>
          <a:p>
            <a:fld id="{1FC0CD76-DBF0-8B42-B01E-4B9BB3A7B821}" type="slidenum">
              <a:rPr lang="fr-FR" smtClean="0"/>
              <a:t>25</a:t>
            </a:fld>
            <a:endParaRPr lang="fr-FR"/>
          </a:p>
        </p:txBody>
      </p:sp>
    </p:spTree>
    <p:extLst>
      <p:ext uri="{BB962C8B-B14F-4D97-AF65-F5344CB8AC3E}">
        <p14:creationId xmlns:p14="http://schemas.microsoft.com/office/powerpoint/2010/main" val="88815744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5"/>
          </p:nvPr>
        </p:nvSpPr>
        <p:spPr/>
        <p:txBody>
          <a:bodyPr/>
          <a:lstStyle/>
          <a:p>
            <a:fld id="{1FC0CD76-DBF0-8B42-B01E-4B9BB3A7B821}" type="slidenum">
              <a:rPr lang="fr-FR" smtClean="0"/>
              <a:t>26</a:t>
            </a:fld>
            <a:endParaRPr lang="fr-FR"/>
          </a:p>
        </p:txBody>
      </p:sp>
    </p:spTree>
    <p:extLst>
      <p:ext uri="{BB962C8B-B14F-4D97-AF65-F5344CB8AC3E}">
        <p14:creationId xmlns:p14="http://schemas.microsoft.com/office/powerpoint/2010/main" val="167106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5"/>
          </p:nvPr>
        </p:nvSpPr>
        <p:spPr/>
        <p:txBody>
          <a:bodyPr/>
          <a:lstStyle/>
          <a:p>
            <a:fld id="{1FC0CD76-DBF0-8B42-B01E-4B9BB3A7B821}" type="slidenum">
              <a:rPr lang="fr-FR" smtClean="0"/>
              <a:t>27</a:t>
            </a:fld>
            <a:endParaRPr lang="fr-FR"/>
          </a:p>
        </p:txBody>
      </p:sp>
    </p:spTree>
    <p:extLst>
      <p:ext uri="{BB962C8B-B14F-4D97-AF65-F5344CB8AC3E}">
        <p14:creationId xmlns:p14="http://schemas.microsoft.com/office/powerpoint/2010/main" val="402520813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5"/>
          </p:nvPr>
        </p:nvSpPr>
        <p:spPr/>
        <p:txBody>
          <a:bodyPr/>
          <a:lstStyle/>
          <a:p>
            <a:fld id="{1FC0CD76-DBF0-8B42-B01E-4B9BB3A7B821}" type="slidenum">
              <a:rPr lang="fr-FR" smtClean="0"/>
              <a:t>28</a:t>
            </a:fld>
            <a:endParaRPr lang="fr-FR"/>
          </a:p>
        </p:txBody>
      </p:sp>
    </p:spTree>
    <p:extLst>
      <p:ext uri="{BB962C8B-B14F-4D97-AF65-F5344CB8AC3E}">
        <p14:creationId xmlns:p14="http://schemas.microsoft.com/office/powerpoint/2010/main" val="59725595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5"/>
          </p:nvPr>
        </p:nvSpPr>
        <p:spPr/>
        <p:txBody>
          <a:bodyPr/>
          <a:lstStyle/>
          <a:p>
            <a:fld id="{1FC0CD76-DBF0-8B42-B01E-4B9BB3A7B821}" type="slidenum">
              <a:rPr lang="fr-FR" smtClean="0"/>
              <a:t>11</a:t>
            </a:fld>
            <a:endParaRPr lang="fr-FR"/>
          </a:p>
        </p:txBody>
      </p:sp>
    </p:spTree>
    <p:extLst>
      <p:ext uri="{BB962C8B-B14F-4D97-AF65-F5344CB8AC3E}">
        <p14:creationId xmlns:p14="http://schemas.microsoft.com/office/powerpoint/2010/main" val="35513844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5"/>
          </p:nvPr>
        </p:nvSpPr>
        <p:spPr/>
        <p:txBody>
          <a:bodyPr/>
          <a:lstStyle/>
          <a:p>
            <a:fld id="{1FC0CD76-DBF0-8B42-B01E-4B9BB3A7B821}" type="slidenum">
              <a:rPr lang="fr-FR" smtClean="0"/>
              <a:t>29</a:t>
            </a:fld>
            <a:endParaRPr lang="fr-FR"/>
          </a:p>
        </p:txBody>
      </p:sp>
    </p:spTree>
    <p:extLst>
      <p:ext uri="{BB962C8B-B14F-4D97-AF65-F5344CB8AC3E}">
        <p14:creationId xmlns:p14="http://schemas.microsoft.com/office/powerpoint/2010/main" val="2184028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5"/>
          </p:nvPr>
        </p:nvSpPr>
        <p:spPr/>
        <p:txBody>
          <a:bodyPr/>
          <a:lstStyle/>
          <a:p>
            <a:fld id="{1FC0CD76-DBF0-8B42-B01E-4B9BB3A7B821}" type="slidenum">
              <a:rPr lang="fr-FR" smtClean="0"/>
              <a:t>30</a:t>
            </a:fld>
            <a:endParaRPr lang="fr-FR"/>
          </a:p>
        </p:txBody>
      </p:sp>
    </p:spTree>
    <p:extLst>
      <p:ext uri="{BB962C8B-B14F-4D97-AF65-F5344CB8AC3E}">
        <p14:creationId xmlns:p14="http://schemas.microsoft.com/office/powerpoint/2010/main" val="44558634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5"/>
          </p:nvPr>
        </p:nvSpPr>
        <p:spPr/>
        <p:txBody>
          <a:bodyPr/>
          <a:lstStyle/>
          <a:p>
            <a:fld id="{1FC0CD76-DBF0-8B42-B01E-4B9BB3A7B821}" type="slidenum">
              <a:rPr lang="fr-FR" smtClean="0"/>
              <a:t>31</a:t>
            </a:fld>
            <a:endParaRPr lang="fr-FR"/>
          </a:p>
        </p:txBody>
      </p:sp>
    </p:spTree>
    <p:extLst>
      <p:ext uri="{BB962C8B-B14F-4D97-AF65-F5344CB8AC3E}">
        <p14:creationId xmlns:p14="http://schemas.microsoft.com/office/powerpoint/2010/main" val="324441851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5"/>
          </p:nvPr>
        </p:nvSpPr>
        <p:spPr/>
        <p:txBody>
          <a:bodyPr/>
          <a:lstStyle/>
          <a:p>
            <a:fld id="{1FC0CD76-DBF0-8B42-B01E-4B9BB3A7B821}" type="slidenum">
              <a:rPr lang="fr-FR" smtClean="0"/>
              <a:t>32</a:t>
            </a:fld>
            <a:endParaRPr lang="fr-FR"/>
          </a:p>
        </p:txBody>
      </p:sp>
    </p:spTree>
    <p:extLst>
      <p:ext uri="{BB962C8B-B14F-4D97-AF65-F5344CB8AC3E}">
        <p14:creationId xmlns:p14="http://schemas.microsoft.com/office/powerpoint/2010/main" val="126121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5"/>
          </p:nvPr>
        </p:nvSpPr>
        <p:spPr/>
        <p:txBody>
          <a:bodyPr/>
          <a:lstStyle/>
          <a:p>
            <a:fld id="{1FC0CD76-DBF0-8B42-B01E-4B9BB3A7B821}" type="slidenum">
              <a:rPr lang="fr-FR" smtClean="0"/>
              <a:t>33</a:t>
            </a:fld>
            <a:endParaRPr lang="fr-FR"/>
          </a:p>
        </p:txBody>
      </p:sp>
    </p:spTree>
    <p:extLst>
      <p:ext uri="{BB962C8B-B14F-4D97-AF65-F5344CB8AC3E}">
        <p14:creationId xmlns:p14="http://schemas.microsoft.com/office/powerpoint/2010/main" val="121253949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5"/>
          </p:nvPr>
        </p:nvSpPr>
        <p:spPr/>
        <p:txBody>
          <a:bodyPr/>
          <a:lstStyle/>
          <a:p>
            <a:fld id="{1FC0CD76-DBF0-8B42-B01E-4B9BB3A7B821}" type="slidenum">
              <a:rPr lang="fr-FR" smtClean="0"/>
              <a:t>34</a:t>
            </a:fld>
            <a:endParaRPr lang="fr-FR"/>
          </a:p>
        </p:txBody>
      </p:sp>
    </p:spTree>
    <p:extLst>
      <p:ext uri="{BB962C8B-B14F-4D97-AF65-F5344CB8AC3E}">
        <p14:creationId xmlns:p14="http://schemas.microsoft.com/office/powerpoint/2010/main" val="282610834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5"/>
          </p:nvPr>
        </p:nvSpPr>
        <p:spPr/>
        <p:txBody>
          <a:bodyPr/>
          <a:lstStyle/>
          <a:p>
            <a:fld id="{1FC0CD76-DBF0-8B42-B01E-4B9BB3A7B821}" type="slidenum">
              <a:rPr lang="fr-FR" smtClean="0"/>
              <a:t>12</a:t>
            </a:fld>
            <a:endParaRPr lang="fr-FR"/>
          </a:p>
        </p:txBody>
      </p:sp>
    </p:spTree>
    <p:extLst>
      <p:ext uri="{BB962C8B-B14F-4D97-AF65-F5344CB8AC3E}">
        <p14:creationId xmlns:p14="http://schemas.microsoft.com/office/powerpoint/2010/main" val="205685009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5"/>
          </p:nvPr>
        </p:nvSpPr>
        <p:spPr/>
        <p:txBody>
          <a:bodyPr/>
          <a:lstStyle/>
          <a:p>
            <a:fld id="{1FC0CD76-DBF0-8B42-B01E-4B9BB3A7B821}" type="slidenum">
              <a:rPr lang="fr-FR" smtClean="0"/>
              <a:t>13</a:t>
            </a:fld>
            <a:endParaRPr lang="fr-FR"/>
          </a:p>
        </p:txBody>
      </p:sp>
    </p:spTree>
    <p:extLst>
      <p:ext uri="{BB962C8B-B14F-4D97-AF65-F5344CB8AC3E}">
        <p14:creationId xmlns:p14="http://schemas.microsoft.com/office/powerpoint/2010/main" val="221292592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5"/>
          </p:nvPr>
        </p:nvSpPr>
        <p:spPr/>
        <p:txBody>
          <a:bodyPr/>
          <a:lstStyle/>
          <a:p>
            <a:fld id="{1FC0CD76-DBF0-8B42-B01E-4B9BB3A7B821}" type="slidenum">
              <a:rPr lang="fr-FR" smtClean="0"/>
              <a:t>14</a:t>
            </a:fld>
            <a:endParaRPr lang="fr-FR"/>
          </a:p>
        </p:txBody>
      </p:sp>
    </p:spTree>
    <p:extLst>
      <p:ext uri="{BB962C8B-B14F-4D97-AF65-F5344CB8AC3E}">
        <p14:creationId xmlns:p14="http://schemas.microsoft.com/office/powerpoint/2010/main" val="201886529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5"/>
          </p:nvPr>
        </p:nvSpPr>
        <p:spPr/>
        <p:txBody>
          <a:bodyPr/>
          <a:lstStyle/>
          <a:p>
            <a:fld id="{1FC0CD76-DBF0-8B42-B01E-4B9BB3A7B821}" type="slidenum">
              <a:rPr lang="fr-FR" smtClean="0"/>
              <a:t>15</a:t>
            </a:fld>
            <a:endParaRPr lang="fr-FR"/>
          </a:p>
        </p:txBody>
      </p:sp>
    </p:spTree>
    <p:extLst>
      <p:ext uri="{BB962C8B-B14F-4D97-AF65-F5344CB8AC3E}">
        <p14:creationId xmlns:p14="http://schemas.microsoft.com/office/powerpoint/2010/main" val="246565465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5"/>
          </p:nvPr>
        </p:nvSpPr>
        <p:spPr/>
        <p:txBody>
          <a:bodyPr/>
          <a:lstStyle/>
          <a:p>
            <a:fld id="{1FC0CD76-DBF0-8B42-B01E-4B9BB3A7B821}" type="slidenum">
              <a:rPr lang="fr-FR" smtClean="0"/>
              <a:t>16</a:t>
            </a:fld>
            <a:endParaRPr lang="fr-FR"/>
          </a:p>
        </p:txBody>
      </p:sp>
    </p:spTree>
    <p:extLst>
      <p:ext uri="{BB962C8B-B14F-4D97-AF65-F5344CB8AC3E}">
        <p14:creationId xmlns:p14="http://schemas.microsoft.com/office/powerpoint/2010/main" val="4768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5"/>
          </p:nvPr>
        </p:nvSpPr>
        <p:spPr/>
        <p:txBody>
          <a:bodyPr/>
          <a:lstStyle/>
          <a:p>
            <a:fld id="{1FC0CD76-DBF0-8B42-B01E-4B9BB3A7B821}" type="slidenum">
              <a:rPr lang="fr-FR" smtClean="0"/>
              <a:t>17</a:t>
            </a:fld>
            <a:endParaRPr lang="fr-FR"/>
          </a:p>
        </p:txBody>
      </p:sp>
    </p:spTree>
    <p:extLst>
      <p:ext uri="{BB962C8B-B14F-4D97-AF65-F5344CB8AC3E}">
        <p14:creationId xmlns:p14="http://schemas.microsoft.com/office/powerpoint/2010/main" val="193425754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5"/>
          </p:nvPr>
        </p:nvSpPr>
        <p:spPr/>
        <p:txBody>
          <a:bodyPr/>
          <a:lstStyle/>
          <a:p>
            <a:fld id="{1FC0CD76-DBF0-8B42-B01E-4B9BB3A7B821}" type="slidenum">
              <a:rPr lang="fr-FR" smtClean="0"/>
              <a:t>18</a:t>
            </a:fld>
            <a:endParaRPr lang="fr-FR"/>
          </a:p>
        </p:txBody>
      </p:sp>
    </p:spTree>
    <p:extLst>
      <p:ext uri="{BB962C8B-B14F-4D97-AF65-F5344CB8AC3E}">
        <p14:creationId xmlns:p14="http://schemas.microsoft.com/office/powerpoint/2010/main" val="255138464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FC2AD93-95B1-4E27-ACBE-1CB53576048B}"/>
              </a:ext>
            </a:extLst>
          </p:cNvPr>
          <p:cNvSpPr>
            <a:spLocks noGrp="1"/>
          </p:cNvSpPr>
          <p:nvPr>
            <p:ph type="ctrTitle"/>
          </p:nvPr>
        </p:nvSpPr>
        <p:spPr>
          <a:xfrm>
            <a:off x="1143000" y="841375"/>
            <a:ext cx="6858000" cy="1790700"/>
          </a:xfrm>
        </p:spPr>
        <p:txBody>
          <a:bodyPr anchor="b"/>
          <a:lstStyle>
            <a:lvl1pPr algn="ctr">
              <a:defRPr sz="6000"/>
            </a:lvl1pPr>
          </a:lstStyle>
          <a:p>
            <a:r>
              <a:rPr lang="fr-FR"/>
              <a:t>Modifiez le style du titre</a:t>
            </a:r>
            <a:endParaRPr lang="fr-BE"/>
          </a:p>
        </p:txBody>
      </p:sp>
      <p:sp>
        <p:nvSpPr>
          <p:cNvPr id="3" name="Sous-titre 2">
            <a:extLst>
              <a:ext uri="{FF2B5EF4-FFF2-40B4-BE49-F238E27FC236}">
                <a16:creationId xmlns:a16="http://schemas.microsoft.com/office/drawing/2014/main" id="{38CA5755-9910-4D73-A257-40F4F3B74B45}"/>
              </a:ext>
            </a:extLst>
          </p:cNvPr>
          <p:cNvSpPr>
            <a:spLocks noGrp="1"/>
          </p:cNvSpPr>
          <p:nvPr>
            <p:ph type="subTitle" idx="1"/>
          </p:nvPr>
        </p:nvSpPr>
        <p:spPr>
          <a:xfrm>
            <a:off x="1143000" y="2701925"/>
            <a:ext cx="6858000" cy="1241425"/>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endParaRPr lang="fr-BE"/>
          </a:p>
        </p:txBody>
      </p:sp>
      <p:sp>
        <p:nvSpPr>
          <p:cNvPr id="4" name="Espace réservé de la date 3">
            <a:extLst>
              <a:ext uri="{FF2B5EF4-FFF2-40B4-BE49-F238E27FC236}">
                <a16:creationId xmlns:a16="http://schemas.microsoft.com/office/drawing/2014/main" id="{46D45729-FD05-438E-8C88-3DB0FADBDEFE}"/>
              </a:ext>
            </a:extLst>
          </p:cNvPr>
          <p:cNvSpPr>
            <a:spLocks noGrp="1"/>
          </p:cNvSpPr>
          <p:nvPr>
            <p:ph type="dt" sz="half" idx="10"/>
          </p:nvPr>
        </p:nvSpPr>
        <p:spPr/>
        <p:txBody>
          <a:bodyPr/>
          <a:lstStyle/>
          <a:p>
            <a:endParaRPr lang="fr-BE"/>
          </a:p>
        </p:txBody>
      </p:sp>
      <p:sp>
        <p:nvSpPr>
          <p:cNvPr id="5" name="Espace réservé du pied de page 4">
            <a:extLst>
              <a:ext uri="{FF2B5EF4-FFF2-40B4-BE49-F238E27FC236}">
                <a16:creationId xmlns:a16="http://schemas.microsoft.com/office/drawing/2014/main" id="{A98C053C-5B0E-4CB8-8717-65DF5F881CF3}"/>
              </a:ext>
            </a:extLst>
          </p:cNvPr>
          <p:cNvSpPr>
            <a:spLocks noGrp="1"/>
          </p:cNvSpPr>
          <p:nvPr>
            <p:ph type="ftr" sz="quarter" idx="11"/>
          </p:nvPr>
        </p:nvSpPr>
        <p:spPr/>
        <p:txBody>
          <a:bodyPr/>
          <a:lstStyle/>
          <a:p>
            <a:r>
              <a:rPr lang="fr-BE"/>
              <a:t>27/11/2020</a:t>
            </a:r>
          </a:p>
        </p:txBody>
      </p:sp>
      <p:sp>
        <p:nvSpPr>
          <p:cNvPr id="6" name="Espace réservé du numéro de diapositive 5">
            <a:extLst>
              <a:ext uri="{FF2B5EF4-FFF2-40B4-BE49-F238E27FC236}">
                <a16:creationId xmlns:a16="http://schemas.microsoft.com/office/drawing/2014/main" id="{88F0C8AF-7707-4F70-BA94-56F0D2A948A6}"/>
              </a:ext>
            </a:extLst>
          </p:cNvPr>
          <p:cNvSpPr>
            <a:spLocks noGrp="1"/>
          </p:cNvSpPr>
          <p:nvPr>
            <p:ph type="sldNum" sz="quarter" idx="12"/>
          </p:nvPr>
        </p:nvSpPr>
        <p:spPr/>
        <p:txBody>
          <a:bodyPr/>
          <a:lstStyle/>
          <a:p>
            <a:fld id="{BA5C1104-F897-4EEC-9A43-EF84856E00A4}" type="slidenum">
              <a:rPr lang="fr-BE" smtClean="0"/>
              <a:t>‹#›</a:t>
            </a:fld>
            <a:endParaRPr lang="fr-BE"/>
          </a:p>
        </p:txBody>
      </p:sp>
    </p:spTree>
    <p:extLst>
      <p:ext uri="{BB962C8B-B14F-4D97-AF65-F5344CB8AC3E}">
        <p14:creationId xmlns:p14="http://schemas.microsoft.com/office/powerpoint/2010/main" val="24612208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E0DDA02-497A-48D3-826F-C738361CD0DC}"/>
              </a:ext>
            </a:extLst>
          </p:cNvPr>
          <p:cNvSpPr>
            <a:spLocks noGrp="1"/>
          </p:cNvSpPr>
          <p:nvPr>
            <p:ph type="title"/>
          </p:nvPr>
        </p:nvSpPr>
        <p:spPr/>
        <p:txBody>
          <a:bodyPr/>
          <a:lstStyle>
            <a:lvl1pPr>
              <a:defRPr lang="fr-FR" sz="4400" kern="1200" dirty="0">
                <a:solidFill>
                  <a:schemeClr val="tx1"/>
                </a:solidFill>
                <a:latin typeface="+mj-lt"/>
                <a:ea typeface="+mj-ea"/>
                <a:cs typeface="+mj-cs"/>
              </a:defRPr>
            </a:lvl1pPr>
          </a:lstStyle>
          <a:p>
            <a:r>
              <a:rPr lang="fr-FR" dirty="0"/>
              <a:t>Modifiez le style du titre</a:t>
            </a:r>
            <a:endParaRPr lang="fr-BE" dirty="0"/>
          </a:p>
        </p:txBody>
      </p:sp>
      <p:sp>
        <p:nvSpPr>
          <p:cNvPr id="3" name="Espace réservé du texte vertical 2">
            <a:extLst>
              <a:ext uri="{FF2B5EF4-FFF2-40B4-BE49-F238E27FC236}">
                <a16:creationId xmlns:a16="http://schemas.microsoft.com/office/drawing/2014/main" id="{583E24E3-9521-4B48-9481-58073DD46AAF}"/>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e la date 3">
            <a:extLst>
              <a:ext uri="{FF2B5EF4-FFF2-40B4-BE49-F238E27FC236}">
                <a16:creationId xmlns:a16="http://schemas.microsoft.com/office/drawing/2014/main" id="{1A5848B1-58CA-42C6-86E4-D0DAE7FE8ABF}"/>
              </a:ext>
            </a:extLst>
          </p:cNvPr>
          <p:cNvSpPr>
            <a:spLocks noGrp="1"/>
          </p:cNvSpPr>
          <p:nvPr>
            <p:ph type="dt" sz="half" idx="10"/>
          </p:nvPr>
        </p:nvSpPr>
        <p:spPr/>
        <p:txBody>
          <a:bodyPr/>
          <a:lstStyle/>
          <a:p>
            <a:endParaRPr lang="fr-BE"/>
          </a:p>
        </p:txBody>
      </p:sp>
      <p:sp>
        <p:nvSpPr>
          <p:cNvPr id="5" name="Espace réservé du pied de page 4">
            <a:extLst>
              <a:ext uri="{FF2B5EF4-FFF2-40B4-BE49-F238E27FC236}">
                <a16:creationId xmlns:a16="http://schemas.microsoft.com/office/drawing/2014/main" id="{AC92FFB6-02C2-4FBE-BD94-FACB700E4638}"/>
              </a:ext>
            </a:extLst>
          </p:cNvPr>
          <p:cNvSpPr>
            <a:spLocks noGrp="1"/>
          </p:cNvSpPr>
          <p:nvPr>
            <p:ph type="ftr" sz="quarter" idx="11"/>
          </p:nvPr>
        </p:nvSpPr>
        <p:spPr/>
        <p:txBody>
          <a:bodyPr/>
          <a:lstStyle/>
          <a:p>
            <a:r>
              <a:rPr lang="fr-BE"/>
              <a:t>27/11/2020</a:t>
            </a:r>
          </a:p>
        </p:txBody>
      </p:sp>
      <p:sp>
        <p:nvSpPr>
          <p:cNvPr id="6" name="Espace réservé du numéro de diapositive 5">
            <a:extLst>
              <a:ext uri="{FF2B5EF4-FFF2-40B4-BE49-F238E27FC236}">
                <a16:creationId xmlns:a16="http://schemas.microsoft.com/office/drawing/2014/main" id="{E43D54C4-7923-4786-920C-9B99016A5532}"/>
              </a:ext>
            </a:extLst>
          </p:cNvPr>
          <p:cNvSpPr>
            <a:spLocks noGrp="1"/>
          </p:cNvSpPr>
          <p:nvPr>
            <p:ph type="sldNum" sz="quarter" idx="12"/>
          </p:nvPr>
        </p:nvSpPr>
        <p:spPr/>
        <p:txBody>
          <a:bodyPr/>
          <a:lstStyle/>
          <a:p>
            <a:fld id="{BA5C1104-F897-4EEC-9A43-EF84856E00A4}" type="slidenum">
              <a:rPr lang="fr-BE" smtClean="0"/>
              <a:t>‹#›</a:t>
            </a:fld>
            <a:endParaRPr lang="fr-BE"/>
          </a:p>
        </p:txBody>
      </p:sp>
    </p:spTree>
    <p:extLst>
      <p:ext uri="{BB962C8B-B14F-4D97-AF65-F5344CB8AC3E}">
        <p14:creationId xmlns:p14="http://schemas.microsoft.com/office/powerpoint/2010/main" val="32844878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6631A906-C167-4302-B07E-432E8A6FE5FA}"/>
              </a:ext>
            </a:extLst>
          </p:cNvPr>
          <p:cNvSpPr>
            <a:spLocks noGrp="1"/>
          </p:cNvSpPr>
          <p:nvPr>
            <p:ph type="title" orient="vert"/>
          </p:nvPr>
        </p:nvSpPr>
        <p:spPr>
          <a:xfrm>
            <a:off x="6543675" y="274638"/>
            <a:ext cx="1971675" cy="4357687"/>
          </a:xfrm>
        </p:spPr>
        <p:txBody>
          <a:bodyPr vert="eaVert"/>
          <a:lstStyle/>
          <a:p>
            <a:r>
              <a:rPr lang="fr-FR"/>
              <a:t>Modifiez le style du titre</a:t>
            </a:r>
            <a:endParaRPr lang="fr-BE"/>
          </a:p>
        </p:txBody>
      </p:sp>
      <p:sp>
        <p:nvSpPr>
          <p:cNvPr id="3" name="Espace réservé du texte vertical 2">
            <a:extLst>
              <a:ext uri="{FF2B5EF4-FFF2-40B4-BE49-F238E27FC236}">
                <a16:creationId xmlns:a16="http://schemas.microsoft.com/office/drawing/2014/main" id="{867ACA69-1E72-4C6C-A5D4-B7D3F623B14C}"/>
              </a:ext>
            </a:extLst>
          </p:cNvPr>
          <p:cNvSpPr>
            <a:spLocks noGrp="1"/>
          </p:cNvSpPr>
          <p:nvPr>
            <p:ph type="body" orient="vert" idx="1"/>
          </p:nvPr>
        </p:nvSpPr>
        <p:spPr>
          <a:xfrm>
            <a:off x="628650" y="274638"/>
            <a:ext cx="5762625" cy="4357687"/>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e la date 3">
            <a:extLst>
              <a:ext uri="{FF2B5EF4-FFF2-40B4-BE49-F238E27FC236}">
                <a16:creationId xmlns:a16="http://schemas.microsoft.com/office/drawing/2014/main" id="{4751FEED-183E-4C0D-830F-8EBC4D5FFFDD}"/>
              </a:ext>
            </a:extLst>
          </p:cNvPr>
          <p:cNvSpPr>
            <a:spLocks noGrp="1"/>
          </p:cNvSpPr>
          <p:nvPr>
            <p:ph type="dt" sz="half" idx="10"/>
          </p:nvPr>
        </p:nvSpPr>
        <p:spPr/>
        <p:txBody>
          <a:bodyPr/>
          <a:lstStyle/>
          <a:p>
            <a:endParaRPr lang="fr-BE"/>
          </a:p>
        </p:txBody>
      </p:sp>
      <p:sp>
        <p:nvSpPr>
          <p:cNvPr id="5" name="Espace réservé du pied de page 4">
            <a:extLst>
              <a:ext uri="{FF2B5EF4-FFF2-40B4-BE49-F238E27FC236}">
                <a16:creationId xmlns:a16="http://schemas.microsoft.com/office/drawing/2014/main" id="{685E05C6-D4FC-4BEC-9AB1-AEB074956F9E}"/>
              </a:ext>
            </a:extLst>
          </p:cNvPr>
          <p:cNvSpPr>
            <a:spLocks noGrp="1"/>
          </p:cNvSpPr>
          <p:nvPr>
            <p:ph type="ftr" sz="quarter" idx="11"/>
          </p:nvPr>
        </p:nvSpPr>
        <p:spPr/>
        <p:txBody>
          <a:bodyPr/>
          <a:lstStyle/>
          <a:p>
            <a:r>
              <a:rPr lang="fr-BE"/>
              <a:t>27/11/2020</a:t>
            </a:r>
          </a:p>
        </p:txBody>
      </p:sp>
      <p:sp>
        <p:nvSpPr>
          <p:cNvPr id="6" name="Espace réservé du numéro de diapositive 5">
            <a:extLst>
              <a:ext uri="{FF2B5EF4-FFF2-40B4-BE49-F238E27FC236}">
                <a16:creationId xmlns:a16="http://schemas.microsoft.com/office/drawing/2014/main" id="{4498B16C-DABF-41B4-9EBD-2BFC9B2418C8}"/>
              </a:ext>
            </a:extLst>
          </p:cNvPr>
          <p:cNvSpPr>
            <a:spLocks noGrp="1"/>
          </p:cNvSpPr>
          <p:nvPr>
            <p:ph type="sldNum" sz="quarter" idx="12"/>
          </p:nvPr>
        </p:nvSpPr>
        <p:spPr/>
        <p:txBody>
          <a:bodyPr/>
          <a:lstStyle/>
          <a:p>
            <a:fld id="{BA5C1104-F897-4EEC-9A43-EF84856E00A4}" type="slidenum">
              <a:rPr lang="fr-BE" smtClean="0"/>
              <a:t>‹#›</a:t>
            </a:fld>
            <a:endParaRPr lang="fr-BE"/>
          </a:p>
        </p:txBody>
      </p:sp>
    </p:spTree>
    <p:extLst>
      <p:ext uri="{BB962C8B-B14F-4D97-AF65-F5344CB8AC3E}">
        <p14:creationId xmlns:p14="http://schemas.microsoft.com/office/powerpoint/2010/main" val="93502385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3A14CB8-74FD-4BDC-9B6A-CC72FB7EB0DD}"/>
              </a:ext>
            </a:extLst>
          </p:cNvPr>
          <p:cNvSpPr>
            <a:spLocks noGrp="1"/>
          </p:cNvSpPr>
          <p:nvPr>
            <p:ph type="title"/>
          </p:nvPr>
        </p:nvSpPr>
        <p:spPr/>
        <p:txBody>
          <a:bodyPr/>
          <a:lstStyle/>
          <a:p>
            <a:r>
              <a:rPr lang="fr-FR"/>
              <a:t>Modifiez le style du titre</a:t>
            </a:r>
            <a:endParaRPr lang="fr-BE"/>
          </a:p>
        </p:txBody>
      </p:sp>
      <p:sp>
        <p:nvSpPr>
          <p:cNvPr id="3" name="Espace réservé du contenu 2">
            <a:extLst>
              <a:ext uri="{FF2B5EF4-FFF2-40B4-BE49-F238E27FC236}">
                <a16:creationId xmlns:a16="http://schemas.microsoft.com/office/drawing/2014/main" id="{DB3DE82F-46A0-4682-B03B-11546A3A8C2B}"/>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e la date 3">
            <a:extLst>
              <a:ext uri="{FF2B5EF4-FFF2-40B4-BE49-F238E27FC236}">
                <a16:creationId xmlns:a16="http://schemas.microsoft.com/office/drawing/2014/main" id="{4BDA3889-C40D-4F6F-9A77-857AEC0ED2E3}"/>
              </a:ext>
            </a:extLst>
          </p:cNvPr>
          <p:cNvSpPr>
            <a:spLocks noGrp="1"/>
          </p:cNvSpPr>
          <p:nvPr>
            <p:ph type="dt" sz="half" idx="10"/>
          </p:nvPr>
        </p:nvSpPr>
        <p:spPr/>
        <p:txBody>
          <a:bodyPr/>
          <a:lstStyle/>
          <a:p>
            <a:endParaRPr lang="fr-BE"/>
          </a:p>
        </p:txBody>
      </p:sp>
      <p:sp>
        <p:nvSpPr>
          <p:cNvPr id="5" name="Espace réservé du pied de page 4">
            <a:extLst>
              <a:ext uri="{FF2B5EF4-FFF2-40B4-BE49-F238E27FC236}">
                <a16:creationId xmlns:a16="http://schemas.microsoft.com/office/drawing/2014/main" id="{2F62E0C1-D206-4FA1-8303-35DE241D2E13}"/>
              </a:ext>
            </a:extLst>
          </p:cNvPr>
          <p:cNvSpPr>
            <a:spLocks noGrp="1"/>
          </p:cNvSpPr>
          <p:nvPr>
            <p:ph type="ftr" sz="quarter" idx="11"/>
          </p:nvPr>
        </p:nvSpPr>
        <p:spPr/>
        <p:txBody>
          <a:bodyPr/>
          <a:lstStyle/>
          <a:p>
            <a:r>
              <a:rPr lang="fr-BE"/>
              <a:t>27/11/2020</a:t>
            </a:r>
          </a:p>
        </p:txBody>
      </p:sp>
      <p:sp>
        <p:nvSpPr>
          <p:cNvPr id="6" name="Espace réservé du numéro de diapositive 5">
            <a:extLst>
              <a:ext uri="{FF2B5EF4-FFF2-40B4-BE49-F238E27FC236}">
                <a16:creationId xmlns:a16="http://schemas.microsoft.com/office/drawing/2014/main" id="{AE5A1A15-521B-4950-B8A2-5AE9B150AA2F}"/>
              </a:ext>
            </a:extLst>
          </p:cNvPr>
          <p:cNvSpPr>
            <a:spLocks noGrp="1"/>
          </p:cNvSpPr>
          <p:nvPr>
            <p:ph type="sldNum" sz="quarter" idx="12"/>
          </p:nvPr>
        </p:nvSpPr>
        <p:spPr/>
        <p:txBody>
          <a:bodyPr/>
          <a:lstStyle/>
          <a:p>
            <a:fld id="{4643D497-C655-4B4F-9075-C2149CCBF52B}" type="slidenum">
              <a:rPr lang="fr-BE" smtClean="0"/>
              <a:t>‹#›</a:t>
            </a:fld>
            <a:endParaRPr lang="fr-BE"/>
          </a:p>
        </p:txBody>
      </p:sp>
    </p:spTree>
    <p:extLst>
      <p:ext uri="{BB962C8B-B14F-4D97-AF65-F5344CB8AC3E}">
        <p14:creationId xmlns:p14="http://schemas.microsoft.com/office/powerpoint/2010/main" val="25113851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BB70ACE-52F4-4F7C-A31B-8F84D211E0E2}"/>
              </a:ext>
            </a:extLst>
          </p:cNvPr>
          <p:cNvSpPr>
            <a:spLocks noGrp="1"/>
          </p:cNvSpPr>
          <p:nvPr>
            <p:ph type="title"/>
          </p:nvPr>
        </p:nvSpPr>
        <p:spPr/>
        <p:txBody>
          <a:bodyPr/>
          <a:lstStyle/>
          <a:p>
            <a:r>
              <a:rPr lang="fr-FR"/>
              <a:t>Modifiez le style du titre</a:t>
            </a:r>
            <a:endParaRPr lang="fr-BE"/>
          </a:p>
        </p:txBody>
      </p:sp>
      <p:sp>
        <p:nvSpPr>
          <p:cNvPr id="3" name="Espace réservé du contenu 2">
            <a:extLst>
              <a:ext uri="{FF2B5EF4-FFF2-40B4-BE49-F238E27FC236}">
                <a16:creationId xmlns:a16="http://schemas.microsoft.com/office/drawing/2014/main" id="{095713D1-4D88-4CBD-9CB2-1E725D133E1E}"/>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e la date 3">
            <a:extLst>
              <a:ext uri="{FF2B5EF4-FFF2-40B4-BE49-F238E27FC236}">
                <a16:creationId xmlns:a16="http://schemas.microsoft.com/office/drawing/2014/main" id="{AFAC653D-7E9B-4F97-AA78-2A951786408C}"/>
              </a:ext>
            </a:extLst>
          </p:cNvPr>
          <p:cNvSpPr>
            <a:spLocks noGrp="1"/>
          </p:cNvSpPr>
          <p:nvPr>
            <p:ph type="dt" sz="half" idx="10"/>
          </p:nvPr>
        </p:nvSpPr>
        <p:spPr/>
        <p:txBody>
          <a:bodyPr/>
          <a:lstStyle/>
          <a:p>
            <a:endParaRPr lang="fr-BE"/>
          </a:p>
        </p:txBody>
      </p:sp>
      <p:sp>
        <p:nvSpPr>
          <p:cNvPr id="5" name="Espace réservé du pied de page 4">
            <a:extLst>
              <a:ext uri="{FF2B5EF4-FFF2-40B4-BE49-F238E27FC236}">
                <a16:creationId xmlns:a16="http://schemas.microsoft.com/office/drawing/2014/main" id="{203467B9-7649-4CF3-99B7-E50315B43D0E}"/>
              </a:ext>
            </a:extLst>
          </p:cNvPr>
          <p:cNvSpPr>
            <a:spLocks noGrp="1"/>
          </p:cNvSpPr>
          <p:nvPr>
            <p:ph type="ftr" sz="quarter" idx="11"/>
          </p:nvPr>
        </p:nvSpPr>
        <p:spPr/>
        <p:txBody>
          <a:bodyPr/>
          <a:lstStyle/>
          <a:p>
            <a:r>
              <a:rPr lang="fr-BE"/>
              <a:t>27/11/2020</a:t>
            </a:r>
          </a:p>
        </p:txBody>
      </p:sp>
      <p:sp>
        <p:nvSpPr>
          <p:cNvPr id="6" name="Espace réservé du numéro de diapositive 5">
            <a:extLst>
              <a:ext uri="{FF2B5EF4-FFF2-40B4-BE49-F238E27FC236}">
                <a16:creationId xmlns:a16="http://schemas.microsoft.com/office/drawing/2014/main" id="{183396C5-C3D0-4681-ACA3-70AC1035A3F1}"/>
              </a:ext>
            </a:extLst>
          </p:cNvPr>
          <p:cNvSpPr>
            <a:spLocks noGrp="1"/>
          </p:cNvSpPr>
          <p:nvPr>
            <p:ph type="sldNum" sz="quarter" idx="12"/>
          </p:nvPr>
        </p:nvSpPr>
        <p:spPr/>
        <p:txBody>
          <a:bodyPr/>
          <a:lstStyle/>
          <a:p>
            <a:fld id="{BA5C1104-F897-4EEC-9A43-EF84856E00A4}" type="slidenum">
              <a:rPr lang="fr-BE" smtClean="0"/>
              <a:t>‹#›</a:t>
            </a:fld>
            <a:endParaRPr lang="fr-BE"/>
          </a:p>
        </p:txBody>
      </p:sp>
    </p:spTree>
    <p:extLst>
      <p:ext uri="{BB962C8B-B14F-4D97-AF65-F5344CB8AC3E}">
        <p14:creationId xmlns:p14="http://schemas.microsoft.com/office/powerpoint/2010/main" val="4895034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7F9C65A-468D-4CE7-A00E-FF39E15705BA}"/>
              </a:ext>
            </a:extLst>
          </p:cNvPr>
          <p:cNvSpPr>
            <a:spLocks noGrp="1"/>
          </p:cNvSpPr>
          <p:nvPr>
            <p:ph type="title"/>
          </p:nvPr>
        </p:nvSpPr>
        <p:spPr>
          <a:xfrm>
            <a:off x="623888" y="1282700"/>
            <a:ext cx="7886700" cy="2139950"/>
          </a:xfrm>
        </p:spPr>
        <p:txBody>
          <a:bodyPr anchor="b"/>
          <a:lstStyle>
            <a:lvl1pPr>
              <a:defRPr sz="6000"/>
            </a:lvl1pPr>
          </a:lstStyle>
          <a:p>
            <a:r>
              <a:rPr lang="fr-FR"/>
              <a:t>Modifiez le style du titre</a:t>
            </a:r>
            <a:endParaRPr lang="fr-BE"/>
          </a:p>
        </p:txBody>
      </p:sp>
      <p:sp>
        <p:nvSpPr>
          <p:cNvPr id="3" name="Espace réservé du texte 2">
            <a:extLst>
              <a:ext uri="{FF2B5EF4-FFF2-40B4-BE49-F238E27FC236}">
                <a16:creationId xmlns:a16="http://schemas.microsoft.com/office/drawing/2014/main" id="{E90B81A5-0360-41CD-98FB-203AF9CFC70E}"/>
              </a:ext>
            </a:extLst>
          </p:cNvPr>
          <p:cNvSpPr>
            <a:spLocks noGrp="1"/>
          </p:cNvSpPr>
          <p:nvPr>
            <p:ph type="body" idx="1"/>
          </p:nvPr>
        </p:nvSpPr>
        <p:spPr>
          <a:xfrm>
            <a:off x="623888" y="3441700"/>
            <a:ext cx="7886700" cy="1125538"/>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296927CB-7FC0-40EE-B477-6DB346225480}"/>
              </a:ext>
            </a:extLst>
          </p:cNvPr>
          <p:cNvSpPr>
            <a:spLocks noGrp="1"/>
          </p:cNvSpPr>
          <p:nvPr>
            <p:ph type="dt" sz="half" idx="10"/>
          </p:nvPr>
        </p:nvSpPr>
        <p:spPr/>
        <p:txBody>
          <a:bodyPr/>
          <a:lstStyle/>
          <a:p>
            <a:endParaRPr lang="fr-BE"/>
          </a:p>
        </p:txBody>
      </p:sp>
      <p:sp>
        <p:nvSpPr>
          <p:cNvPr id="5" name="Espace réservé du pied de page 4">
            <a:extLst>
              <a:ext uri="{FF2B5EF4-FFF2-40B4-BE49-F238E27FC236}">
                <a16:creationId xmlns:a16="http://schemas.microsoft.com/office/drawing/2014/main" id="{E90E0026-B2B5-4908-9690-533B30EA4B06}"/>
              </a:ext>
            </a:extLst>
          </p:cNvPr>
          <p:cNvSpPr>
            <a:spLocks noGrp="1"/>
          </p:cNvSpPr>
          <p:nvPr>
            <p:ph type="ftr" sz="quarter" idx="11"/>
          </p:nvPr>
        </p:nvSpPr>
        <p:spPr/>
        <p:txBody>
          <a:bodyPr/>
          <a:lstStyle/>
          <a:p>
            <a:r>
              <a:rPr lang="fr-BE"/>
              <a:t>27/11/2020</a:t>
            </a:r>
          </a:p>
        </p:txBody>
      </p:sp>
      <p:sp>
        <p:nvSpPr>
          <p:cNvPr id="6" name="Espace réservé du numéro de diapositive 5">
            <a:extLst>
              <a:ext uri="{FF2B5EF4-FFF2-40B4-BE49-F238E27FC236}">
                <a16:creationId xmlns:a16="http://schemas.microsoft.com/office/drawing/2014/main" id="{3C0FE17D-0E11-4885-84D2-8B703915577C}"/>
              </a:ext>
            </a:extLst>
          </p:cNvPr>
          <p:cNvSpPr>
            <a:spLocks noGrp="1"/>
          </p:cNvSpPr>
          <p:nvPr>
            <p:ph type="sldNum" sz="quarter" idx="12"/>
          </p:nvPr>
        </p:nvSpPr>
        <p:spPr/>
        <p:txBody>
          <a:bodyPr/>
          <a:lstStyle/>
          <a:p>
            <a:fld id="{BA5C1104-F897-4EEC-9A43-EF84856E00A4}" type="slidenum">
              <a:rPr lang="fr-BE" smtClean="0"/>
              <a:t>‹#›</a:t>
            </a:fld>
            <a:endParaRPr lang="fr-BE"/>
          </a:p>
        </p:txBody>
      </p:sp>
    </p:spTree>
    <p:extLst>
      <p:ext uri="{BB962C8B-B14F-4D97-AF65-F5344CB8AC3E}">
        <p14:creationId xmlns:p14="http://schemas.microsoft.com/office/powerpoint/2010/main" val="2215336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C2FDF24-D82D-48AB-A821-28296EF8807A}"/>
              </a:ext>
            </a:extLst>
          </p:cNvPr>
          <p:cNvSpPr>
            <a:spLocks noGrp="1"/>
          </p:cNvSpPr>
          <p:nvPr>
            <p:ph type="title"/>
          </p:nvPr>
        </p:nvSpPr>
        <p:spPr/>
        <p:txBody>
          <a:bodyPr/>
          <a:lstStyle/>
          <a:p>
            <a:r>
              <a:rPr lang="fr-FR"/>
              <a:t>Modifiez le style du titre</a:t>
            </a:r>
            <a:endParaRPr lang="fr-BE"/>
          </a:p>
        </p:txBody>
      </p:sp>
      <p:sp>
        <p:nvSpPr>
          <p:cNvPr id="3" name="Espace réservé du contenu 2">
            <a:extLst>
              <a:ext uri="{FF2B5EF4-FFF2-40B4-BE49-F238E27FC236}">
                <a16:creationId xmlns:a16="http://schemas.microsoft.com/office/drawing/2014/main" id="{4FCF5F96-01FC-48D6-9F37-ABC1E43659BE}"/>
              </a:ext>
            </a:extLst>
          </p:cNvPr>
          <p:cNvSpPr>
            <a:spLocks noGrp="1"/>
          </p:cNvSpPr>
          <p:nvPr>
            <p:ph sz="half" idx="1"/>
          </p:nvPr>
        </p:nvSpPr>
        <p:spPr>
          <a:xfrm>
            <a:off x="628650" y="1370013"/>
            <a:ext cx="3867150" cy="3262312"/>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u contenu 3">
            <a:extLst>
              <a:ext uri="{FF2B5EF4-FFF2-40B4-BE49-F238E27FC236}">
                <a16:creationId xmlns:a16="http://schemas.microsoft.com/office/drawing/2014/main" id="{57C52ACA-AFCE-4E60-94E9-84721A2EEAA7}"/>
              </a:ext>
            </a:extLst>
          </p:cNvPr>
          <p:cNvSpPr>
            <a:spLocks noGrp="1"/>
          </p:cNvSpPr>
          <p:nvPr>
            <p:ph sz="half" idx="2"/>
          </p:nvPr>
        </p:nvSpPr>
        <p:spPr>
          <a:xfrm>
            <a:off x="4648200" y="1370013"/>
            <a:ext cx="3867150" cy="3262312"/>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5" name="Espace réservé de la date 4">
            <a:extLst>
              <a:ext uri="{FF2B5EF4-FFF2-40B4-BE49-F238E27FC236}">
                <a16:creationId xmlns:a16="http://schemas.microsoft.com/office/drawing/2014/main" id="{D1C57954-8EB6-4AB3-BA49-92D2246DA72B}"/>
              </a:ext>
            </a:extLst>
          </p:cNvPr>
          <p:cNvSpPr>
            <a:spLocks noGrp="1"/>
          </p:cNvSpPr>
          <p:nvPr>
            <p:ph type="dt" sz="half" idx="10"/>
          </p:nvPr>
        </p:nvSpPr>
        <p:spPr/>
        <p:txBody>
          <a:bodyPr/>
          <a:lstStyle/>
          <a:p>
            <a:endParaRPr lang="fr-BE"/>
          </a:p>
        </p:txBody>
      </p:sp>
      <p:sp>
        <p:nvSpPr>
          <p:cNvPr id="6" name="Espace réservé du pied de page 5">
            <a:extLst>
              <a:ext uri="{FF2B5EF4-FFF2-40B4-BE49-F238E27FC236}">
                <a16:creationId xmlns:a16="http://schemas.microsoft.com/office/drawing/2014/main" id="{D95B5C0B-534B-466B-9C91-92B86B84E5AE}"/>
              </a:ext>
            </a:extLst>
          </p:cNvPr>
          <p:cNvSpPr>
            <a:spLocks noGrp="1"/>
          </p:cNvSpPr>
          <p:nvPr>
            <p:ph type="ftr" sz="quarter" idx="11"/>
          </p:nvPr>
        </p:nvSpPr>
        <p:spPr/>
        <p:txBody>
          <a:bodyPr/>
          <a:lstStyle/>
          <a:p>
            <a:r>
              <a:rPr lang="fr-BE"/>
              <a:t>27/11/2020</a:t>
            </a:r>
          </a:p>
        </p:txBody>
      </p:sp>
      <p:sp>
        <p:nvSpPr>
          <p:cNvPr id="7" name="Espace réservé du numéro de diapositive 6">
            <a:extLst>
              <a:ext uri="{FF2B5EF4-FFF2-40B4-BE49-F238E27FC236}">
                <a16:creationId xmlns:a16="http://schemas.microsoft.com/office/drawing/2014/main" id="{6719B7DC-E226-47AD-9DC5-9C60C853A7A3}"/>
              </a:ext>
            </a:extLst>
          </p:cNvPr>
          <p:cNvSpPr>
            <a:spLocks noGrp="1"/>
          </p:cNvSpPr>
          <p:nvPr>
            <p:ph type="sldNum" sz="quarter" idx="12"/>
          </p:nvPr>
        </p:nvSpPr>
        <p:spPr/>
        <p:txBody>
          <a:bodyPr/>
          <a:lstStyle/>
          <a:p>
            <a:fld id="{BA5C1104-F897-4EEC-9A43-EF84856E00A4}" type="slidenum">
              <a:rPr lang="fr-BE" smtClean="0"/>
              <a:t>‹#›</a:t>
            </a:fld>
            <a:endParaRPr lang="fr-BE"/>
          </a:p>
        </p:txBody>
      </p:sp>
    </p:spTree>
    <p:extLst>
      <p:ext uri="{BB962C8B-B14F-4D97-AF65-F5344CB8AC3E}">
        <p14:creationId xmlns:p14="http://schemas.microsoft.com/office/powerpoint/2010/main" val="1351110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084F9C3-D8D1-41EE-BA01-36C0AE565D0E}"/>
              </a:ext>
            </a:extLst>
          </p:cNvPr>
          <p:cNvSpPr>
            <a:spLocks noGrp="1"/>
          </p:cNvSpPr>
          <p:nvPr>
            <p:ph type="title"/>
          </p:nvPr>
        </p:nvSpPr>
        <p:spPr>
          <a:xfrm>
            <a:off x="630238" y="274638"/>
            <a:ext cx="7886700" cy="993775"/>
          </a:xfrm>
        </p:spPr>
        <p:txBody>
          <a:bodyPr/>
          <a:lstStyle/>
          <a:p>
            <a:r>
              <a:rPr lang="fr-FR"/>
              <a:t>Modifiez le style du titre</a:t>
            </a:r>
            <a:endParaRPr lang="fr-BE"/>
          </a:p>
        </p:txBody>
      </p:sp>
      <p:sp>
        <p:nvSpPr>
          <p:cNvPr id="3" name="Espace réservé du texte 2">
            <a:extLst>
              <a:ext uri="{FF2B5EF4-FFF2-40B4-BE49-F238E27FC236}">
                <a16:creationId xmlns:a16="http://schemas.microsoft.com/office/drawing/2014/main" id="{5A158558-6F31-4D3C-BABC-414F5F6BECBC}"/>
              </a:ext>
            </a:extLst>
          </p:cNvPr>
          <p:cNvSpPr>
            <a:spLocks noGrp="1"/>
          </p:cNvSpPr>
          <p:nvPr>
            <p:ph type="body" idx="1"/>
          </p:nvPr>
        </p:nvSpPr>
        <p:spPr>
          <a:xfrm>
            <a:off x="630238" y="1260475"/>
            <a:ext cx="3868737" cy="61912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142D6E1B-69C0-4DF2-820D-ED213480CDE2}"/>
              </a:ext>
            </a:extLst>
          </p:cNvPr>
          <p:cNvSpPr>
            <a:spLocks noGrp="1"/>
          </p:cNvSpPr>
          <p:nvPr>
            <p:ph sz="half" idx="2"/>
          </p:nvPr>
        </p:nvSpPr>
        <p:spPr>
          <a:xfrm>
            <a:off x="630238" y="1879600"/>
            <a:ext cx="3868737" cy="2762250"/>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5" name="Espace réservé du texte 4">
            <a:extLst>
              <a:ext uri="{FF2B5EF4-FFF2-40B4-BE49-F238E27FC236}">
                <a16:creationId xmlns:a16="http://schemas.microsoft.com/office/drawing/2014/main" id="{5FB2DD58-95F0-4224-9EFB-468844FC0718}"/>
              </a:ext>
            </a:extLst>
          </p:cNvPr>
          <p:cNvSpPr>
            <a:spLocks noGrp="1"/>
          </p:cNvSpPr>
          <p:nvPr>
            <p:ph type="body" sz="quarter" idx="3"/>
          </p:nvPr>
        </p:nvSpPr>
        <p:spPr>
          <a:xfrm>
            <a:off x="4629150" y="1260475"/>
            <a:ext cx="3887788" cy="61912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9DF7188C-8A96-48FA-B42A-D4E494177A01}"/>
              </a:ext>
            </a:extLst>
          </p:cNvPr>
          <p:cNvSpPr>
            <a:spLocks noGrp="1"/>
          </p:cNvSpPr>
          <p:nvPr>
            <p:ph sz="quarter" idx="4"/>
          </p:nvPr>
        </p:nvSpPr>
        <p:spPr>
          <a:xfrm>
            <a:off x="4629150" y="1879600"/>
            <a:ext cx="3887788" cy="2762250"/>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7" name="Espace réservé de la date 6">
            <a:extLst>
              <a:ext uri="{FF2B5EF4-FFF2-40B4-BE49-F238E27FC236}">
                <a16:creationId xmlns:a16="http://schemas.microsoft.com/office/drawing/2014/main" id="{93C93906-4E02-4D43-AFEF-CD7FF744A658}"/>
              </a:ext>
            </a:extLst>
          </p:cNvPr>
          <p:cNvSpPr>
            <a:spLocks noGrp="1"/>
          </p:cNvSpPr>
          <p:nvPr>
            <p:ph type="dt" sz="half" idx="10"/>
          </p:nvPr>
        </p:nvSpPr>
        <p:spPr/>
        <p:txBody>
          <a:bodyPr/>
          <a:lstStyle/>
          <a:p>
            <a:endParaRPr lang="fr-BE"/>
          </a:p>
        </p:txBody>
      </p:sp>
      <p:sp>
        <p:nvSpPr>
          <p:cNvPr id="8" name="Espace réservé du pied de page 7">
            <a:extLst>
              <a:ext uri="{FF2B5EF4-FFF2-40B4-BE49-F238E27FC236}">
                <a16:creationId xmlns:a16="http://schemas.microsoft.com/office/drawing/2014/main" id="{E016AB3C-90BB-4A3F-9EBA-477C7A54E162}"/>
              </a:ext>
            </a:extLst>
          </p:cNvPr>
          <p:cNvSpPr>
            <a:spLocks noGrp="1"/>
          </p:cNvSpPr>
          <p:nvPr>
            <p:ph type="ftr" sz="quarter" idx="11"/>
          </p:nvPr>
        </p:nvSpPr>
        <p:spPr/>
        <p:txBody>
          <a:bodyPr/>
          <a:lstStyle/>
          <a:p>
            <a:r>
              <a:rPr lang="fr-BE"/>
              <a:t>27/11/2020</a:t>
            </a:r>
          </a:p>
        </p:txBody>
      </p:sp>
      <p:sp>
        <p:nvSpPr>
          <p:cNvPr id="9" name="Espace réservé du numéro de diapositive 8">
            <a:extLst>
              <a:ext uri="{FF2B5EF4-FFF2-40B4-BE49-F238E27FC236}">
                <a16:creationId xmlns:a16="http://schemas.microsoft.com/office/drawing/2014/main" id="{966BD059-3849-48AF-8918-A76D7BB2E3AC}"/>
              </a:ext>
            </a:extLst>
          </p:cNvPr>
          <p:cNvSpPr>
            <a:spLocks noGrp="1"/>
          </p:cNvSpPr>
          <p:nvPr>
            <p:ph type="sldNum" sz="quarter" idx="12"/>
          </p:nvPr>
        </p:nvSpPr>
        <p:spPr/>
        <p:txBody>
          <a:bodyPr/>
          <a:lstStyle/>
          <a:p>
            <a:fld id="{BA5C1104-F897-4EEC-9A43-EF84856E00A4}" type="slidenum">
              <a:rPr lang="fr-BE" smtClean="0"/>
              <a:t>‹#›</a:t>
            </a:fld>
            <a:endParaRPr lang="fr-BE"/>
          </a:p>
        </p:txBody>
      </p:sp>
    </p:spTree>
    <p:extLst>
      <p:ext uri="{BB962C8B-B14F-4D97-AF65-F5344CB8AC3E}">
        <p14:creationId xmlns:p14="http://schemas.microsoft.com/office/powerpoint/2010/main" val="3379957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9BC5025-7497-448C-924F-C9DB5D043483}"/>
              </a:ext>
            </a:extLst>
          </p:cNvPr>
          <p:cNvSpPr>
            <a:spLocks noGrp="1"/>
          </p:cNvSpPr>
          <p:nvPr>
            <p:ph type="title"/>
          </p:nvPr>
        </p:nvSpPr>
        <p:spPr>
          <a:xfrm>
            <a:off x="628650" y="128183"/>
            <a:ext cx="7886700" cy="993775"/>
          </a:xfrm>
        </p:spPr>
        <p:txBody>
          <a:bodyPr>
            <a:normAutofit/>
          </a:bodyPr>
          <a:lstStyle>
            <a:lvl1pPr algn="ctr">
              <a:defRPr sz="2800" b="1"/>
            </a:lvl1pPr>
          </a:lstStyle>
          <a:p>
            <a:r>
              <a:rPr lang="fr-FR" dirty="0"/>
              <a:t>Modifiez le style du titre</a:t>
            </a:r>
            <a:endParaRPr lang="fr-BE" dirty="0"/>
          </a:p>
        </p:txBody>
      </p:sp>
      <p:sp>
        <p:nvSpPr>
          <p:cNvPr id="3" name="Espace réservé de la date 2">
            <a:extLst>
              <a:ext uri="{FF2B5EF4-FFF2-40B4-BE49-F238E27FC236}">
                <a16:creationId xmlns:a16="http://schemas.microsoft.com/office/drawing/2014/main" id="{BA2B4E6D-B7A8-4124-BE53-4B20DD89B17F}"/>
              </a:ext>
            </a:extLst>
          </p:cNvPr>
          <p:cNvSpPr>
            <a:spLocks noGrp="1"/>
          </p:cNvSpPr>
          <p:nvPr>
            <p:ph type="dt" sz="half" idx="10"/>
          </p:nvPr>
        </p:nvSpPr>
        <p:spPr/>
        <p:txBody>
          <a:bodyPr/>
          <a:lstStyle/>
          <a:p>
            <a:endParaRPr lang="fr-BE"/>
          </a:p>
        </p:txBody>
      </p:sp>
      <p:sp>
        <p:nvSpPr>
          <p:cNvPr id="4" name="Espace réservé du pied de page 3">
            <a:extLst>
              <a:ext uri="{FF2B5EF4-FFF2-40B4-BE49-F238E27FC236}">
                <a16:creationId xmlns:a16="http://schemas.microsoft.com/office/drawing/2014/main" id="{3CBD841D-EBC9-454F-BBEE-DC6593CBDEA2}"/>
              </a:ext>
            </a:extLst>
          </p:cNvPr>
          <p:cNvSpPr>
            <a:spLocks noGrp="1"/>
          </p:cNvSpPr>
          <p:nvPr>
            <p:ph type="ftr" sz="quarter" idx="11"/>
          </p:nvPr>
        </p:nvSpPr>
        <p:spPr/>
        <p:txBody>
          <a:bodyPr/>
          <a:lstStyle/>
          <a:p>
            <a:r>
              <a:rPr lang="fr-BE"/>
              <a:t>27/11/2020</a:t>
            </a:r>
          </a:p>
        </p:txBody>
      </p:sp>
      <p:sp>
        <p:nvSpPr>
          <p:cNvPr id="5" name="Espace réservé du numéro de diapositive 4">
            <a:extLst>
              <a:ext uri="{FF2B5EF4-FFF2-40B4-BE49-F238E27FC236}">
                <a16:creationId xmlns:a16="http://schemas.microsoft.com/office/drawing/2014/main" id="{F3621B27-6D64-41E9-8418-3DF24E407FA3}"/>
              </a:ext>
            </a:extLst>
          </p:cNvPr>
          <p:cNvSpPr>
            <a:spLocks noGrp="1"/>
          </p:cNvSpPr>
          <p:nvPr>
            <p:ph type="sldNum" sz="quarter" idx="12"/>
          </p:nvPr>
        </p:nvSpPr>
        <p:spPr/>
        <p:txBody>
          <a:bodyPr/>
          <a:lstStyle/>
          <a:p>
            <a:fld id="{BA5C1104-F897-4EEC-9A43-EF84856E00A4}" type="slidenum">
              <a:rPr lang="fr-BE" smtClean="0"/>
              <a:t>‹#›</a:t>
            </a:fld>
            <a:endParaRPr lang="fr-BE"/>
          </a:p>
        </p:txBody>
      </p:sp>
    </p:spTree>
    <p:extLst>
      <p:ext uri="{BB962C8B-B14F-4D97-AF65-F5344CB8AC3E}">
        <p14:creationId xmlns:p14="http://schemas.microsoft.com/office/powerpoint/2010/main" val="13226435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5452A0B5-50EC-4C11-A729-C116F9075C8E}"/>
              </a:ext>
            </a:extLst>
          </p:cNvPr>
          <p:cNvSpPr>
            <a:spLocks noGrp="1"/>
          </p:cNvSpPr>
          <p:nvPr>
            <p:ph type="dt" sz="half" idx="10"/>
          </p:nvPr>
        </p:nvSpPr>
        <p:spPr/>
        <p:txBody>
          <a:bodyPr/>
          <a:lstStyle/>
          <a:p>
            <a:endParaRPr lang="fr-BE"/>
          </a:p>
        </p:txBody>
      </p:sp>
      <p:sp>
        <p:nvSpPr>
          <p:cNvPr id="3" name="Espace réservé du pied de page 2">
            <a:extLst>
              <a:ext uri="{FF2B5EF4-FFF2-40B4-BE49-F238E27FC236}">
                <a16:creationId xmlns:a16="http://schemas.microsoft.com/office/drawing/2014/main" id="{FEEF91B2-3814-467B-BC4E-56E0140E90A6}"/>
              </a:ext>
            </a:extLst>
          </p:cNvPr>
          <p:cNvSpPr>
            <a:spLocks noGrp="1"/>
          </p:cNvSpPr>
          <p:nvPr>
            <p:ph type="ftr" sz="quarter" idx="11"/>
          </p:nvPr>
        </p:nvSpPr>
        <p:spPr/>
        <p:txBody>
          <a:bodyPr/>
          <a:lstStyle/>
          <a:p>
            <a:r>
              <a:rPr lang="fr-BE"/>
              <a:t>27/11/2020</a:t>
            </a:r>
          </a:p>
        </p:txBody>
      </p:sp>
      <p:sp>
        <p:nvSpPr>
          <p:cNvPr id="4" name="Espace réservé du numéro de diapositive 3">
            <a:extLst>
              <a:ext uri="{FF2B5EF4-FFF2-40B4-BE49-F238E27FC236}">
                <a16:creationId xmlns:a16="http://schemas.microsoft.com/office/drawing/2014/main" id="{0ABA50DA-B299-427B-A452-092954F3F9A2}"/>
              </a:ext>
            </a:extLst>
          </p:cNvPr>
          <p:cNvSpPr>
            <a:spLocks noGrp="1"/>
          </p:cNvSpPr>
          <p:nvPr>
            <p:ph type="sldNum" sz="quarter" idx="12"/>
          </p:nvPr>
        </p:nvSpPr>
        <p:spPr/>
        <p:txBody>
          <a:bodyPr/>
          <a:lstStyle/>
          <a:p>
            <a:fld id="{BA5C1104-F897-4EEC-9A43-EF84856E00A4}" type="slidenum">
              <a:rPr lang="fr-BE" smtClean="0"/>
              <a:t>‹#›</a:t>
            </a:fld>
            <a:endParaRPr lang="fr-BE"/>
          </a:p>
        </p:txBody>
      </p:sp>
    </p:spTree>
    <p:extLst>
      <p:ext uri="{BB962C8B-B14F-4D97-AF65-F5344CB8AC3E}">
        <p14:creationId xmlns:p14="http://schemas.microsoft.com/office/powerpoint/2010/main" val="36638643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CAD4C00-B232-4448-A171-765E9D61A9E4}"/>
              </a:ext>
            </a:extLst>
          </p:cNvPr>
          <p:cNvSpPr>
            <a:spLocks noGrp="1"/>
          </p:cNvSpPr>
          <p:nvPr>
            <p:ph type="title"/>
          </p:nvPr>
        </p:nvSpPr>
        <p:spPr>
          <a:xfrm>
            <a:off x="630238" y="342900"/>
            <a:ext cx="2949575" cy="1200150"/>
          </a:xfrm>
        </p:spPr>
        <p:txBody>
          <a:bodyPr anchor="b"/>
          <a:lstStyle>
            <a:lvl1pPr>
              <a:defRPr sz="3200"/>
            </a:lvl1pPr>
          </a:lstStyle>
          <a:p>
            <a:r>
              <a:rPr lang="fr-FR"/>
              <a:t>Modifiez le style du titre</a:t>
            </a:r>
            <a:endParaRPr lang="fr-BE"/>
          </a:p>
        </p:txBody>
      </p:sp>
      <p:sp>
        <p:nvSpPr>
          <p:cNvPr id="3" name="Espace réservé du contenu 2">
            <a:extLst>
              <a:ext uri="{FF2B5EF4-FFF2-40B4-BE49-F238E27FC236}">
                <a16:creationId xmlns:a16="http://schemas.microsoft.com/office/drawing/2014/main" id="{BC41A5F3-0E85-444D-BDC1-1EF5682F1228}"/>
              </a:ext>
            </a:extLst>
          </p:cNvPr>
          <p:cNvSpPr>
            <a:spLocks noGrp="1"/>
          </p:cNvSpPr>
          <p:nvPr>
            <p:ph idx="1"/>
          </p:nvPr>
        </p:nvSpPr>
        <p:spPr>
          <a:xfrm>
            <a:off x="3887788" y="741363"/>
            <a:ext cx="4629150" cy="36544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u texte 3">
            <a:extLst>
              <a:ext uri="{FF2B5EF4-FFF2-40B4-BE49-F238E27FC236}">
                <a16:creationId xmlns:a16="http://schemas.microsoft.com/office/drawing/2014/main" id="{AD3526EF-5F97-43D9-80D4-88C402F448E4}"/>
              </a:ext>
            </a:extLst>
          </p:cNvPr>
          <p:cNvSpPr>
            <a:spLocks noGrp="1"/>
          </p:cNvSpPr>
          <p:nvPr>
            <p:ph type="body" sz="half" idx="2"/>
          </p:nvPr>
        </p:nvSpPr>
        <p:spPr>
          <a:xfrm>
            <a:off x="630238" y="1543050"/>
            <a:ext cx="2949575" cy="28590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9D2DACAF-2C37-40FB-B200-A0E8DB539D33}"/>
              </a:ext>
            </a:extLst>
          </p:cNvPr>
          <p:cNvSpPr>
            <a:spLocks noGrp="1"/>
          </p:cNvSpPr>
          <p:nvPr>
            <p:ph type="dt" sz="half" idx="10"/>
          </p:nvPr>
        </p:nvSpPr>
        <p:spPr/>
        <p:txBody>
          <a:bodyPr/>
          <a:lstStyle/>
          <a:p>
            <a:endParaRPr lang="fr-BE"/>
          </a:p>
        </p:txBody>
      </p:sp>
      <p:sp>
        <p:nvSpPr>
          <p:cNvPr id="6" name="Espace réservé du pied de page 5">
            <a:extLst>
              <a:ext uri="{FF2B5EF4-FFF2-40B4-BE49-F238E27FC236}">
                <a16:creationId xmlns:a16="http://schemas.microsoft.com/office/drawing/2014/main" id="{7C32648C-27CD-445F-A2FD-E481215E0080}"/>
              </a:ext>
            </a:extLst>
          </p:cNvPr>
          <p:cNvSpPr>
            <a:spLocks noGrp="1"/>
          </p:cNvSpPr>
          <p:nvPr>
            <p:ph type="ftr" sz="quarter" idx="11"/>
          </p:nvPr>
        </p:nvSpPr>
        <p:spPr/>
        <p:txBody>
          <a:bodyPr/>
          <a:lstStyle/>
          <a:p>
            <a:r>
              <a:rPr lang="fr-BE"/>
              <a:t>27/11/2020</a:t>
            </a:r>
          </a:p>
        </p:txBody>
      </p:sp>
      <p:sp>
        <p:nvSpPr>
          <p:cNvPr id="7" name="Espace réservé du numéro de diapositive 6">
            <a:extLst>
              <a:ext uri="{FF2B5EF4-FFF2-40B4-BE49-F238E27FC236}">
                <a16:creationId xmlns:a16="http://schemas.microsoft.com/office/drawing/2014/main" id="{047FA69A-8937-4B22-895A-C1E6C7E60E9E}"/>
              </a:ext>
            </a:extLst>
          </p:cNvPr>
          <p:cNvSpPr>
            <a:spLocks noGrp="1"/>
          </p:cNvSpPr>
          <p:nvPr>
            <p:ph type="sldNum" sz="quarter" idx="12"/>
          </p:nvPr>
        </p:nvSpPr>
        <p:spPr/>
        <p:txBody>
          <a:bodyPr/>
          <a:lstStyle/>
          <a:p>
            <a:fld id="{BA5C1104-F897-4EEC-9A43-EF84856E00A4}" type="slidenum">
              <a:rPr lang="fr-BE" smtClean="0"/>
              <a:t>‹#›</a:t>
            </a:fld>
            <a:endParaRPr lang="fr-BE"/>
          </a:p>
        </p:txBody>
      </p:sp>
    </p:spTree>
    <p:extLst>
      <p:ext uri="{BB962C8B-B14F-4D97-AF65-F5344CB8AC3E}">
        <p14:creationId xmlns:p14="http://schemas.microsoft.com/office/powerpoint/2010/main" val="19681679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BBAF71B-DE68-4146-A09C-D83CFB06364F}"/>
              </a:ext>
            </a:extLst>
          </p:cNvPr>
          <p:cNvSpPr>
            <a:spLocks noGrp="1"/>
          </p:cNvSpPr>
          <p:nvPr>
            <p:ph type="title"/>
          </p:nvPr>
        </p:nvSpPr>
        <p:spPr>
          <a:xfrm>
            <a:off x="630238" y="342900"/>
            <a:ext cx="2949575" cy="1200150"/>
          </a:xfrm>
        </p:spPr>
        <p:txBody>
          <a:bodyPr anchor="b"/>
          <a:lstStyle>
            <a:lvl1pPr>
              <a:defRPr sz="3200"/>
            </a:lvl1pPr>
          </a:lstStyle>
          <a:p>
            <a:r>
              <a:rPr lang="fr-FR"/>
              <a:t>Modifiez le style du titre</a:t>
            </a:r>
            <a:endParaRPr lang="fr-BE"/>
          </a:p>
        </p:txBody>
      </p:sp>
      <p:sp>
        <p:nvSpPr>
          <p:cNvPr id="3" name="Espace réservé pour une image  2">
            <a:extLst>
              <a:ext uri="{FF2B5EF4-FFF2-40B4-BE49-F238E27FC236}">
                <a16:creationId xmlns:a16="http://schemas.microsoft.com/office/drawing/2014/main" id="{B5CB434A-7281-4181-AFEB-BB6EF46B952E}"/>
              </a:ext>
            </a:extLst>
          </p:cNvPr>
          <p:cNvSpPr>
            <a:spLocks noGrp="1"/>
          </p:cNvSpPr>
          <p:nvPr>
            <p:ph type="pic" idx="1"/>
          </p:nvPr>
        </p:nvSpPr>
        <p:spPr>
          <a:xfrm>
            <a:off x="3887788" y="741363"/>
            <a:ext cx="4629150" cy="36544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BE"/>
          </a:p>
        </p:txBody>
      </p:sp>
      <p:sp>
        <p:nvSpPr>
          <p:cNvPr id="4" name="Espace réservé du texte 3">
            <a:extLst>
              <a:ext uri="{FF2B5EF4-FFF2-40B4-BE49-F238E27FC236}">
                <a16:creationId xmlns:a16="http://schemas.microsoft.com/office/drawing/2014/main" id="{35BE4508-AD66-42F7-9C5B-3F36FA4036BD}"/>
              </a:ext>
            </a:extLst>
          </p:cNvPr>
          <p:cNvSpPr>
            <a:spLocks noGrp="1"/>
          </p:cNvSpPr>
          <p:nvPr>
            <p:ph type="body" sz="half" idx="2"/>
          </p:nvPr>
        </p:nvSpPr>
        <p:spPr>
          <a:xfrm>
            <a:off x="630238" y="1543050"/>
            <a:ext cx="2949575" cy="28590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D023B006-6601-47FF-9EA7-F7F63F7449EA}"/>
              </a:ext>
            </a:extLst>
          </p:cNvPr>
          <p:cNvSpPr>
            <a:spLocks noGrp="1"/>
          </p:cNvSpPr>
          <p:nvPr>
            <p:ph type="dt" sz="half" idx="10"/>
          </p:nvPr>
        </p:nvSpPr>
        <p:spPr/>
        <p:txBody>
          <a:bodyPr/>
          <a:lstStyle/>
          <a:p>
            <a:endParaRPr lang="fr-BE"/>
          </a:p>
        </p:txBody>
      </p:sp>
      <p:sp>
        <p:nvSpPr>
          <p:cNvPr id="6" name="Espace réservé du pied de page 5">
            <a:extLst>
              <a:ext uri="{FF2B5EF4-FFF2-40B4-BE49-F238E27FC236}">
                <a16:creationId xmlns:a16="http://schemas.microsoft.com/office/drawing/2014/main" id="{CF275787-EFBA-4F5C-95D7-FB10525DD358}"/>
              </a:ext>
            </a:extLst>
          </p:cNvPr>
          <p:cNvSpPr>
            <a:spLocks noGrp="1"/>
          </p:cNvSpPr>
          <p:nvPr>
            <p:ph type="ftr" sz="quarter" idx="11"/>
          </p:nvPr>
        </p:nvSpPr>
        <p:spPr/>
        <p:txBody>
          <a:bodyPr/>
          <a:lstStyle/>
          <a:p>
            <a:r>
              <a:rPr lang="fr-BE"/>
              <a:t>27/11/2020</a:t>
            </a:r>
          </a:p>
        </p:txBody>
      </p:sp>
      <p:sp>
        <p:nvSpPr>
          <p:cNvPr id="7" name="Espace réservé du numéro de diapositive 6">
            <a:extLst>
              <a:ext uri="{FF2B5EF4-FFF2-40B4-BE49-F238E27FC236}">
                <a16:creationId xmlns:a16="http://schemas.microsoft.com/office/drawing/2014/main" id="{1C98C150-A2AB-40F5-9CB5-C3376F5A3BAA}"/>
              </a:ext>
            </a:extLst>
          </p:cNvPr>
          <p:cNvSpPr>
            <a:spLocks noGrp="1"/>
          </p:cNvSpPr>
          <p:nvPr>
            <p:ph type="sldNum" sz="quarter" idx="12"/>
          </p:nvPr>
        </p:nvSpPr>
        <p:spPr/>
        <p:txBody>
          <a:bodyPr/>
          <a:lstStyle/>
          <a:p>
            <a:fld id="{BA5C1104-F897-4EEC-9A43-EF84856E00A4}" type="slidenum">
              <a:rPr lang="fr-BE" smtClean="0"/>
              <a:t>‹#›</a:t>
            </a:fld>
            <a:endParaRPr lang="fr-BE"/>
          </a:p>
        </p:txBody>
      </p:sp>
    </p:spTree>
    <p:extLst>
      <p:ext uri="{BB962C8B-B14F-4D97-AF65-F5344CB8AC3E}">
        <p14:creationId xmlns:p14="http://schemas.microsoft.com/office/powerpoint/2010/main" val="36116951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B29FCBFF-EB48-4F08-A4F3-2198E4285D3F}"/>
              </a:ext>
            </a:extLst>
          </p:cNvPr>
          <p:cNvSpPr>
            <a:spLocks noGrp="1"/>
          </p:cNvSpPr>
          <p:nvPr>
            <p:ph type="title"/>
          </p:nvPr>
        </p:nvSpPr>
        <p:spPr>
          <a:xfrm>
            <a:off x="628650" y="274638"/>
            <a:ext cx="7886700" cy="993775"/>
          </a:xfrm>
          <a:prstGeom prst="rect">
            <a:avLst/>
          </a:prstGeom>
        </p:spPr>
        <p:txBody>
          <a:bodyPr vert="horz" lIns="91440" tIns="45720" rIns="91440" bIns="45720" rtlCol="0" anchor="ctr">
            <a:normAutofit/>
          </a:bodyPr>
          <a:lstStyle/>
          <a:p>
            <a:r>
              <a:rPr lang="fr-FR"/>
              <a:t>Modifiez le style du titre</a:t>
            </a:r>
            <a:endParaRPr lang="fr-BE"/>
          </a:p>
        </p:txBody>
      </p:sp>
      <p:sp>
        <p:nvSpPr>
          <p:cNvPr id="3" name="Espace réservé du texte 2">
            <a:extLst>
              <a:ext uri="{FF2B5EF4-FFF2-40B4-BE49-F238E27FC236}">
                <a16:creationId xmlns:a16="http://schemas.microsoft.com/office/drawing/2014/main" id="{D6400BE9-8677-4073-9984-9225DE1BDD6E}"/>
              </a:ext>
            </a:extLst>
          </p:cNvPr>
          <p:cNvSpPr>
            <a:spLocks noGrp="1"/>
          </p:cNvSpPr>
          <p:nvPr>
            <p:ph type="body" idx="1"/>
          </p:nvPr>
        </p:nvSpPr>
        <p:spPr>
          <a:xfrm>
            <a:off x="628650" y="1370013"/>
            <a:ext cx="7886700" cy="3262312"/>
          </a:xfrm>
          <a:prstGeom prst="rect">
            <a:avLst/>
          </a:prstGeom>
        </p:spPr>
        <p:txBody>
          <a:bodyPr vert="horz" lIns="91440" tIns="45720" rIns="91440" bIns="45720" rtlCol="0">
            <a:normAutofit/>
          </a:body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endParaRPr lang="fr-BE" dirty="0"/>
          </a:p>
        </p:txBody>
      </p:sp>
      <p:sp>
        <p:nvSpPr>
          <p:cNvPr id="4" name="Espace réservé de la date 3">
            <a:extLst>
              <a:ext uri="{FF2B5EF4-FFF2-40B4-BE49-F238E27FC236}">
                <a16:creationId xmlns:a16="http://schemas.microsoft.com/office/drawing/2014/main" id="{01AD7926-BAD9-479C-A4B2-79752E403B64}"/>
              </a:ext>
            </a:extLst>
          </p:cNvPr>
          <p:cNvSpPr>
            <a:spLocks noGrp="1"/>
          </p:cNvSpPr>
          <p:nvPr>
            <p:ph type="dt" sz="half" idx="2"/>
          </p:nvPr>
        </p:nvSpPr>
        <p:spPr>
          <a:xfrm>
            <a:off x="628650" y="4767263"/>
            <a:ext cx="2057400" cy="274637"/>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fr-BE"/>
          </a:p>
        </p:txBody>
      </p:sp>
      <p:sp>
        <p:nvSpPr>
          <p:cNvPr id="5" name="Espace réservé du pied de page 4">
            <a:extLst>
              <a:ext uri="{FF2B5EF4-FFF2-40B4-BE49-F238E27FC236}">
                <a16:creationId xmlns:a16="http://schemas.microsoft.com/office/drawing/2014/main" id="{155A46AA-9811-49FA-8487-56DF590609A8}"/>
              </a:ext>
            </a:extLst>
          </p:cNvPr>
          <p:cNvSpPr>
            <a:spLocks noGrp="1"/>
          </p:cNvSpPr>
          <p:nvPr>
            <p:ph type="ftr" sz="quarter" idx="3"/>
          </p:nvPr>
        </p:nvSpPr>
        <p:spPr>
          <a:xfrm>
            <a:off x="3028950" y="4767263"/>
            <a:ext cx="3086100" cy="274637"/>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fr-BE"/>
              <a:t>27/11/2020</a:t>
            </a:r>
          </a:p>
        </p:txBody>
      </p:sp>
      <p:sp>
        <p:nvSpPr>
          <p:cNvPr id="6" name="Espace réservé du numéro de diapositive 5">
            <a:extLst>
              <a:ext uri="{FF2B5EF4-FFF2-40B4-BE49-F238E27FC236}">
                <a16:creationId xmlns:a16="http://schemas.microsoft.com/office/drawing/2014/main" id="{A5D28267-5CA0-4C22-B52B-920481CC79D8}"/>
              </a:ext>
            </a:extLst>
          </p:cNvPr>
          <p:cNvSpPr>
            <a:spLocks noGrp="1"/>
          </p:cNvSpPr>
          <p:nvPr>
            <p:ph type="sldNum" sz="quarter" idx="4"/>
          </p:nvPr>
        </p:nvSpPr>
        <p:spPr>
          <a:xfrm>
            <a:off x="6457950" y="4767263"/>
            <a:ext cx="2057400" cy="274637"/>
          </a:xfrm>
          <a:prstGeom prst="rect">
            <a:avLst/>
          </a:prstGeom>
        </p:spPr>
        <p:txBody>
          <a:bodyPr vert="horz" lIns="91440" tIns="45720" rIns="91440" bIns="45720" rtlCol="0" anchor="ctr"/>
          <a:lstStyle>
            <a:lvl1pPr algn="r">
              <a:defRPr sz="1200">
                <a:solidFill>
                  <a:schemeClr val="tx1">
                    <a:tint val="75000"/>
                  </a:schemeClr>
                </a:solidFill>
              </a:defRPr>
            </a:lvl1pPr>
          </a:lstStyle>
          <a:p>
            <a:fld id="{BA5C1104-F897-4EEC-9A43-EF84856E00A4}" type="slidenum">
              <a:rPr lang="fr-BE" smtClean="0"/>
              <a:t>‹#›</a:t>
            </a:fld>
            <a:endParaRPr lang="fr-BE"/>
          </a:p>
        </p:txBody>
      </p:sp>
    </p:spTree>
    <p:extLst>
      <p:ext uri="{BB962C8B-B14F-4D97-AF65-F5344CB8AC3E}">
        <p14:creationId xmlns:p14="http://schemas.microsoft.com/office/powerpoint/2010/main" val="4117081645"/>
      </p:ext>
    </p:extLst>
  </p:cSld>
  <p:clrMap bg1="lt1" tx1="dk1" bg2="lt2" tx2="dk2" accent1="accent1" accent2="accent2" accent3="accent3" accent4="accent4" accent5="accent5" accent6="accent6" hlink="hlink" folHlink="folHlink"/>
  <p:sldLayoutIdLst>
    <p:sldLayoutId id="2147483731" r:id="rId1"/>
    <p:sldLayoutId id="2147483732" r:id="rId2"/>
    <p:sldLayoutId id="2147483733" r:id="rId3"/>
    <p:sldLayoutId id="2147483734" r:id="rId4"/>
    <p:sldLayoutId id="2147483735" r:id="rId5"/>
    <p:sldLayoutId id="2147483736" r:id="rId6"/>
    <p:sldLayoutId id="2147483737" r:id="rId7"/>
    <p:sldLayoutId id="2147483738" r:id="rId8"/>
    <p:sldLayoutId id="2147483739" r:id="rId9"/>
    <p:sldLayoutId id="2147483740" r:id="rId10"/>
    <p:sldLayoutId id="2147483741"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E344D4DA-2E91-45B3-AD70-6340A3F12D24}"/>
              </a:ext>
            </a:extLst>
          </p:cNvPr>
          <p:cNvSpPr>
            <a:spLocks noGrp="1"/>
          </p:cNvSpPr>
          <p:nvPr>
            <p:ph type="title"/>
          </p:nvPr>
        </p:nvSpPr>
        <p:spPr>
          <a:xfrm>
            <a:off x="628650" y="274638"/>
            <a:ext cx="7886700" cy="993775"/>
          </a:xfrm>
          <a:prstGeom prst="rect">
            <a:avLst/>
          </a:prstGeom>
        </p:spPr>
        <p:txBody>
          <a:bodyPr vert="horz" lIns="91440" tIns="45720" rIns="91440" bIns="45720" rtlCol="0" anchor="ctr">
            <a:normAutofit/>
          </a:bodyPr>
          <a:lstStyle/>
          <a:p>
            <a:r>
              <a:rPr lang="fr-FR"/>
              <a:t>Modifiez le style du titre</a:t>
            </a:r>
            <a:endParaRPr lang="fr-BE"/>
          </a:p>
        </p:txBody>
      </p:sp>
      <p:sp>
        <p:nvSpPr>
          <p:cNvPr id="3" name="Espace réservé du texte 2">
            <a:extLst>
              <a:ext uri="{FF2B5EF4-FFF2-40B4-BE49-F238E27FC236}">
                <a16:creationId xmlns:a16="http://schemas.microsoft.com/office/drawing/2014/main" id="{01006AAA-6211-454B-98C3-36ADBD4BFC93}"/>
              </a:ext>
            </a:extLst>
          </p:cNvPr>
          <p:cNvSpPr>
            <a:spLocks noGrp="1"/>
          </p:cNvSpPr>
          <p:nvPr>
            <p:ph type="body" idx="1"/>
          </p:nvPr>
        </p:nvSpPr>
        <p:spPr>
          <a:xfrm>
            <a:off x="628650" y="1370013"/>
            <a:ext cx="7886700" cy="3262312"/>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e la date 3">
            <a:extLst>
              <a:ext uri="{FF2B5EF4-FFF2-40B4-BE49-F238E27FC236}">
                <a16:creationId xmlns:a16="http://schemas.microsoft.com/office/drawing/2014/main" id="{BC653DCD-4663-4B9B-9DB7-228CC9179244}"/>
              </a:ext>
            </a:extLst>
          </p:cNvPr>
          <p:cNvSpPr>
            <a:spLocks noGrp="1"/>
          </p:cNvSpPr>
          <p:nvPr>
            <p:ph type="dt" sz="half" idx="2"/>
          </p:nvPr>
        </p:nvSpPr>
        <p:spPr>
          <a:xfrm>
            <a:off x="628650" y="4767263"/>
            <a:ext cx="2057400" cy="274637"/>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fr-BE"/>
          </a:p>
        </p:txBody>
      </p:sp>
      <p:sp>
        <p:nvSpPr>
          <p:cNvPr id="5" name="Espace réservé du pied de page 4">
            <a:extLst>
              <a:ext uri="{FF2B5EF4-FFF2-40B4-BE49-F238E27FC236}">
                <a16:creationId xmlns:a16="http://schemas.microsoft.com/office/drawing/2014/main" id="{9EEAE819-1600-405E-85E1-D34CE58843C2}"/>
              </a:ext>
            </a:extLst>
          </p:cNvPr>
          <p:cNvSpPr>
            <a:spLocks noGrp="1"/>
          </p:cNvSpPr>
          <p:nvPr>
            <p:ph type="ftr" sz="quarter" idx="3"/>
          </p:nvPr>
        </p:nvSpPr>
        <p:spPr>
          <a:xfrm>
            <a:off x="3028950" y="4767263"/>
            <a:ext cx="3086100" cy="274637"/>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fr-BE"/>
              <a:t>27/11/2020</a:t>
            </a:r>
          </a:p>
        </p:txBody>
      </p:sp>
      <p:sp>
        <p:nvSpPr>
          <p:cNvPr id="6" name="Espace réservé du numéro de diapositive 5">
            <a:extLst>
              <a:ext uri="{FF2B5EF4-FFF2-40B4-BE49-F238E27FC236}">
                <a16:creationId xmlns:a16="http://schemas.microsoft.com/office/drawing/2014/main" id="{4D128852-BC86-4757-BF50-88C5BAEA80C4}"/>
              </a:ext>
            </a:extLst>
          </p:cNvPr>
          <p:cNvSpPr>
            <a:spLocks noGrp="1"/>
          </p:cNvSpPr>
          <p:nvPr>
            <p:ph type="sldNum" sz="quarter" idx="4"/>
          </p:nvPr>
        </p:nvSpPr>
        <p:spPr>
          <a:xfrm>
            <a:off x="6457950" y="4767263"/>
            <a:ext cx="2057400" cy="274637"/>
          </a:xfrm>
          <a:prstGeom prst="rect">
            <a:avLst/>
          </a:prstGeom>
        </p:spPr>
        <p:txBody>
          <a:bodyPr vert="horz" lIns="91440" tIns="45720" rIns="91440" bIns="45720" rtlCol="0" anchor="ctr"/>
          <a:lstStyle>
            <a:lvl1pPr algn="r">
              <a:defRPr sz="1200">
                <a:solidFill>
                  <a:schemeClr val="tx1">
                    <a:tint val="75000"/>
                  </a:schemeClr>
                </a:solidFill>
              </a:defRPr>
            </a:lvl1pPr>
          </a:lstStyle>
          <a:p>
            <a:fld id="{4643D497-C655-4B4F-9075-C2149CCBF52B}" type="slidenum">
              <a:rPr lang="fr-BE" smtClean="0"/>
              <a:t>‹#›</a:t>
            </a:fld>
            <a:endParaRPr lang="fr-BE"/>
          </a:p>
        </p:txBody>
      </p:sp>
    </p:spTree>
    <p:extLst>
      <p:ext uri="{BB962C8B-B14F-4D97-AF65-F5344CB8AC3E}">
        <p14:creationId xmlns:p14="http://schemas.microsoft.com/office/powerpoint/2010/main" val="3796854827"/>
      </p:ext>
    </p:extLst>
  </p:cSld>
  <p:clrMap bg1="lt1" tx1="dk1" bg2="lt2" tx2="dk2" accent1="accent1" accent2="accent2" accent3="accent3" accent4="accent4" accent5="accent5" accent6="accent6" hlink="hlink" folHlink="folHlink"/>
  <p:sldLayoutIdLst>
    <p:sldLayoutId id="2147483883" r:id="rId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178385DC-F5CE-208D-689A-C6934F7DE780}"/>
              </a:ext>
            </a:extLst>
          </p:cNvPr>
          <p:cNvSpPr>
            <a:spLocks noGrp="1"/>
          </p:cNvSpPr>
          <p:nvPr>
            <p:ph idx="1"/>
          </p:nvPr>
        </p:nvSpPr>
        <p:spPr>
          <a:xfrm>
            <a:off x="628650" y="769257"/>
            <a:ext cx="7886700" cy="3863068"/>
          </a:xfrm>
        </p:spPr>
        <p:txBody>
          <a:bodyPr>
            <a:normAutofit/>
          </a:bodyPr>
          <a:lstStyle/>
          <a:p>
            <a:pPr marL="0" indent="0" algn="just">
              <a:buNone/>
            </a:pPr>
            <a:r>
              <a:rPr lang="fr-FR" sz="1100" b="1" dirty="0"/>
              <a:t>Préalable:</a:t>
            </a:r>
          </a:p>
          <a:p>
            <a:pPr marL="0" indent="0" algn="just">
              <a:buNone/>
            </a:pPr>
            <a:r>
              <a:rPr lang="fr-BE" sz="1100" dirty="0"/>
              <a:t>Les points présentés ci-après sont les points minimaux à aborder lors de la clôture des comptes. </a:t>
            </a:r>
          </a:p>
          <a:p>
            <a:pPr marL="0" indent="0" algn="just">
              <a:buNone/>
            </a:pPr>
            <a:r>
              <a:rPr lang="fr-BE" sz="1100" dirty="0"/>
              <a:t>Néanmoins, certains points pourraient :</a:t>
            </a:r>
          </a:p>
          <a:p>
            <a:pPr algn="just"/>
            <a:r>
              <a:rPr lang="fr-BE" sz="1100" dirty="0"/>
              <a:t>ne pas être applicables dans certains types d’entités et notamment des sociétés ou associations / fondations de petite taille: les slides concernés pourraient alors être regroupés dans une annexe « non applicable » ou regroupés dans un slide spécifique « points non applicables » ;</a:t>
            </a:r>
          </a:p>
          <a:p>
            <a:pPr algn="just"/>
            <a:r>
              <a:rPr lang="fr-BE" sz="1100" dirty="0"/>
              <a:t>ne pas être applicables car ils ne nécessitent pas de commentaires spécifiques: ils pourraient alors être également regroupés dans un slide spécifique reprenant la mention de l’ISA et son objet.</a:t>
            </a:r>
          </a:p>
        </p:txBody>
      </p:sp>
      <p:sp>
        <p:nvSpPr>
          <p:cNvPr id="4" name="Espace réservé du numéro de diapositive 3">
            <a:extLst>
              <a:ext uri="{FF2B5EF4-FFF2-40B4-BE49-F238E27FC236}">
                <a16:creationId xmlns:a16="http://schemas.microsoft.com/office/drawing/2014/main" id="{93833C52-11F5-ADF1-E29C-FDEB21C00C56}"/>
              </a:ext>
            </a:extLst>
          </p:cNvPr>
          <p:cNvSpPr>
            <a:spLocks noGrp="1"/>
          </p:cNvSpPr>
          <p:nvPr>
            <p:ph type="sldNum" sz="quarter" idx="12"/>
          </p:nvPr>
        </p:nvSpPr>
        <p:spPr/>
        <p:txBody>
          <a:bodyPr/>
          <a:lstStyle/>
          <a:p>
            <a:fld id="{BA5C1104-F897-4EEC-9A43-EF84856E00A4}" type="slidenum">
              <a:rPr lang="fr-BE" smtClean="0"/>
              <a:t>1</a:t>
            </a:fld>
            <a:endParaRPr lang="fr-BE"/>
          </a:p>
        </p:txBody>
      </p:sp>
    </p:spTree>
    <p:extLst>
      <p:ext uri="{BB962C8B-B14F-4D97-AF65-F5344CB8AC3E}">
        <p14:creationId xmlns:p14="http://schemas.microsoft.com/office/powerpoint/2010/main" val="585538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3CA9DDE-7938-B87A-9DDB-02D5D40C63B7}"/>
              </a:ext>
            </a:extLst>
          </p:cNvPr>
          <p:cNvSpPr>
            <a:spLocks noGrp="1"/>
          </p:cNvSpPr>
          <p:nvPr>
            <p:ph type="title"/>
          </p:nvPr>
        </p:nvSpPr>
        <p:spPr>
          <a:xfrm>
            <a:off x="283029" y="274638"/>
            <a:ext cx="8788399" cy="993775"/>
          </a:xfrm>
        </p:spPr>
        <p:txBody>
          <a:bodyPr>
            <a:normAutofit/>
          </a:bodyPr>
          <a:lstStyle/>
          <a:p>
            <a:r>
              <a:rPr lang="fr-FR" sz="2400" b="1" dirty="0"/>
              <a:t>Ajustements d’audit non comptabilisés</a:t>
            </a:r>
            <a:endParaRPr lang="fr-BE" sz="2400" b="1" dirty="0"/>
          </a:p>
        </p:txBody>
      </p:sp>
      <p:sp>
        <p:nvSpPr>
          <p:cNvPr id="3" name="Espace réservé du contenu 2">
            <a:extLst>
              <a:ext uri="{FF2B5EF4-FFF2-40B4-BE49-F238E27FC236}">
                <a16:creationId xmlns:a16="http://schemas.microsoft.com/office/drawing/2014/main" id="{C67557DA-8984-998B-1F2A-7399FD9B2946}"/>
              </a:ext>
            </a:extLst>
          </p:cNvPr>
          <p:cNvSpPr>
            <a:spLocks noGrp="1"/>
          </p:cNvSpPr>
          <p:nvPr>
            <p:ph idx="1"/>
          </p:nvPr>
        </p:nvSpPr>
        <p:spPr/>
        <p:txBody>
          <a:bodyPr>
            <a:normAutofit/>
          </a:bodyPr>
          <a:lstStyle/>
          <a:p>
            <a:pPr marL="0" indent="0" algn="just">
              <a:buNone/>
            </a:pPr>
            <a:r>
              <a:rPr lang="fr-FR" sz="1100" dirty="0"/>
              <a:t>Conformément à l’ISA 450, nous avons demandé à la direction de comptabiliser les ajustements supérieurs au seuil, suivants qui n’ont pas été comptabilisés:</a:t>
            </a:r>
            <a:endParaRPr lang="fr-BE" sz="1100" dirty="0"/>
          </a:p>
        </p:txBody>
      </p:sp>
      <p:sp>
        <p:nvSpPr>
          <p:cNvPr id="4" name="Espace réservé du numéro de diapositive 3">
            <a:extLst>
              <a:ext uri="{FF2B5EF4-FFF2-40B4-BE49-F238E27FC236}">
                <a16:creationId xmlns:a16="http://schemas.microsoft.com/office/drawing/2014/main" id="{EFDD4EAA-D40C-4917-CF18-8FBF01901757}"/>
              </a:ext>
            </a:extLst>
          </p:cNvPr>
          <p:cNvSpPr>
            <a:spLocks noGrp="1"/>
          </p:cNvSpPr>
          <p:nvPr>
            <p:ph type="sldNum" sz="quarter" idx="12"/>
          </p:nvPr>
        </p:nvSpPr>
        <p:spPr/>
        <p:txBody>
          <a:bodyPr/>
          <a:lstStyle/>
          <a:p>
            <a:fld id="{BA5C1104-F897-4EEC-9A43-EF84856E00A4}" type="slidenum">
              <a:rPr lang="fr-BE" smtClean="0"/>
              <a:t>10</a:t>
            </a:fld>
            <a:endParaRPr lang="fr-BE"/>
          </a:p>
        </p:txBody>
      </p:sp>
    </p:spTree>
    <p:extLst>
      <p:ext uri="{BB962C8B-B14F-4D97-AF65-F5344CB8AC3E}">
        <p14:creationId xmlns:p14="http://schemas.microsoft.com/office/powerpoint/2010/main" val="18019256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a:extLst>
              <a:ext uri="{FF2B5EF4-FFF2-40B4-BE49-F238E27FC236}">
                <a16:creationId xmlns:a16="http://schemas.microsoft.com/office/drawing/2014/main" id="{D475A2F7-1362-5E76-15DA-FABA4BCD7598}"/>
              </a:ext>
            </a:extLst>
          </p:cNvPr>
          <p:cNvSpPr>
            <a:spLocks noGrp="1"/>
          </p:cNvSpPr>
          <p:nvPr>
            <p:ph type="sldNum" sz="quarter" idx="12"/>
          </p:nvPr>
        </p:nvSpPr>
        <p:spPr/>
        <p:txBody>
          <a:bodyPr/>
          <a:lstStyle/>
          <a:p>
            <a:fld id="{4643D497-C655-4B4F-9075-C2149CCBF52B}" type="slidenum">
              <a:rPr lang="fr-BE" smtClean="0"/>
              <a:t>11</a:t>
            </a:fld>
            <a:endParaRPr lang="fr-BE" dirty="0"/>
          </a:p>
        </p:txBody>
      </p:sp>
      <p:sp>
        <p:nvSpPr>
          <p:cNvPr id="10" name="ZoneTexte 9">
            <a:extLst>
              <a:ext uri="{FF2B5EF4-FFF2-40B4-BE49-F238E27FC236}">
                <a16:creationId xmlns:a16="http://schemas.microsoft.com/office/drawing/2014/main" id="{3843C52E-0729-DA06-A225-339DA9C431F0}"/>
              </a:ext>
            </a:extLst>
          </p:cNvPr>
          <p:cNvSpPr txBox="1"/>
          <p:nvPr/>
        </p:nvSpPr>
        <p:spPr>
          <a:xfrm>
            <a:off x="292991" y="992112"/>
            <a:ext cx="8348089" cy="830997"/>
          </a:xfrm>
          <a:prstGeom prst="rect">
            <a:avLst/>
          </a:prstGeom>
          <a:noFill/>
        </p:spPr>
        <p:txBody>
          <a:bodyPr wrap="square" rtlCol="0">
            <a:spAutoFit/>
          </a:bodyPr>
          <a:lstStyle/>
          <a:p>
            <a:pPr algn="l"/>
            <a:endParaRPr lang="fr-FR" sz="1600" dirty="0">
              <a:latin typeface="Calibri" panose="020F0502020204030204" pitchFamily="34" charset="0"/>
            </a:endParaRPr>
          </a:p>
          <a:p>
            <a:pPr algn="l"/>
            <a:endParaRPr lang="fr-FR" sz="1600" b="0" i="0" u="none" strike="noStrike" dirty="0">
              <a:effectLst/>
              <a:latin typeface="Calibri" panose="020F0502020204030204" pitchFamily="34" charset="0"/>
            </a:endParaRPr>
          </a:p>
          <a:p>
            <a:pPr marL="285750" indent="-285750" algn="l">
              <a:buFontTx/>
              <a:buChar char="-"/>
            </a:pPr>
            <a:endParaRPr lang="fr-FR" sz="1600" dirty="0">
              <a:solidFill>
                <a:srgbClr val="2F2B20"/>
              </a:solidFill>
              <a:latin typeface="Calibri" panose="020F0502020204030204" pitchFamily="34" charset="0"/>
            </a:endParaRPr>
          </a:p>
        </p:txBody>
      </p:sp>
      <p:sp>
        <p:nvSpPr>
          <p:cNvPr id="6" name="Title 5">
            <a:extLst>
              <a:ext uri="{FF2B5EF4-FFF2-40B4-BE49-F238E27FC236}">
                <a16:creationId xmlns:a16="http://schemas.microsoft.com/office/drawing/2014/main" id="{7E85CBF6-8BC6-A812-8B0F-41A3E0366673}"/>
              </a:ext>
            </a:extLst>
          </p:cNvPr>
          <p:cNvSpPr>
            <a:spLocks noGrp="1"/>
          </p:cNvSpPr>
          <p:nvPr>
            <p:ph type="title"/>
          </p:nvPr>
        </p:nvSpPr>
        <p:spPr>
          <a:xfrm>
            <a:off x="325647" y="128183"/>
            <a:ext cx="8289307" cy="993775"/>
          </a:xfrm>
        </p:spPr>
        <p:txBody>
          <a:bodyPr>
            <a:normAutofit/>
          </a:bodyPr>
          <a:lstStyle/>
          <a:p>
            <a:r>
              <a:rPr lang="fr-FR" sz="2400" dirty="0"/>
              <a:t>ISA 450 – évaluation des anomalies identifiées lors de l’audit</a:t>
            </a:r>
            <a:br>
              <a:rPr lang="fr-FR" sz="2400" dirty="0"/>
            </a:br>
            <a:endParaRPr lang="en-BE" sz="2400" dirty="0"/>
          </a:p>
        </p:txBody>
      </p:sp>
      <p:pic>
        <p:nvPicPr>
          <p:cNvPr id="5" name="Image 4">
            <a:extLst>
              <a:ext uri="{FF2B5EF4-FFF2-40B4-BE49-F238E27FC236}">
                <a16:creationId xmlns:a16="http://schemas.microsoft.com/office/drawing/2014/main" id="{0E93A9B7-3359-3A02-9960-65267EA830D7}"/>
              </a:ext>
            </a:extLst>
          </p:cNvPr>
          <p:cNvPicPr>
            <a:picLocks noChangeAspect="1"/>
          </p:cNvPicPr>
          <p:nvPr/>
        </p:nvPicPr>
        <p:blipFill>
          <a:blip r:embed="rId3"/>
          <a:stretch>
            <a:fillRect/>
          </a:stretch>
        </p:blipFill>
        <p:spPr>
          <a:xfrm>
            <a:off x="390960" y="760788"/>
            <a:ext cx="8701314" cy="3621924"/>
          </a:xfrm>
          <a:prstGeom prst="rect">
            <a:avLst/>
          </a:prstGeom>
        </p:spPr>
      </p:pic>
    </p:spTree>
    <p:extLst>
      <p:ext uri="{BB962C8B-B14F-4D97-AF65-F5344CB8AC3E}">
        <p14:creationId xmlns:p14="http://schemas.microsoft.com/office/powerpoint/2010/main" val="615302676"/>
      </p:ext>
    </p:extLst>
  </p:cSld>
  <p:clrMapOvr>
    <a:masterClrMapping/>
  </p:clrMapOvr>
  <p:transition spd="slow">
    <p:push dir="u"/>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a:extLst>
              <a:ext uri="{FF2B5EF4-FFF2-40B4-BE49-F238E27FC236}">
                <a16:creationId xmlns:a16="http://schemas.microsoft.com/office/drawing/2014/main" id="{D475A2F7-1362-5E76-15DA-FABA4BCD7598}"/>
              </a:ext>
            </a:extLst>
          </p:cNvPr>
          <p:cNvSpPr>
            <a:spLocks noGrp="1"/>
          </p:cNvSpPr>
          <p:nvPr>
            <p:ph type="sldNum" sz="quarter" idx="12"/>
          </p:nvPr>
        </p:nvSpPr>
        <p:spPr/>
        <p:txBody>
          <a:bodyPr/>
          <a:lstStyle/>
          <a:p>
            <a:fld id="{4643D497-C655-4B4F-9075-C2149CCBF52B}" type="slidenum">
              <a:rPr lang="fr-BE" smtClean="0"/>
              <a:t>12</a:t>
            </a:fld>
            <a:endParaRPr lang="fr-BE" dirty="0"/>
          </a:p>
        </p:txBody>
      </p:sp>
      <p:sp>
        <p:nvSpPr>
          <p:cNvPr id="10" name="ZoneTexte 9">
            <a:extLst>
              <a:ext uri="{FF2B5EF4-FFF2-40B4-BE49-F238E27FC236}">
                <a16:creationId xmlns:a16="http://schemas.microsoft.com/office/drawing/2014/main" id="{3843C52E-0729-DA06-A225-339DA9C431F0}"/>
              </a:ext>
            </a:extLst>
          </p:cNvPr>
          <p:cNvSpPr txBox="1"/>
          <p:nvPr/>
        </p:nvSpPr>
        <p:spPr>
          <a:xfrm>
            <a:off x="292991" y="992112"/>
            <a:ext cx="8348089" cy="830997"/>
          </a:xfrm>
          <a:prstGeom prst="rect">
            <a:avLst/>
          </a:prstGeom>
          <a:noFill/>
        </p:spPr>
        <p:txBody>
          <a:bodyPr wrap="square" rtlCol="0">
            <a:spAutoFit/>
          </a:bodyPr>
          <a:lstStyle/>
          <a:p>
            <a:pPr algn="l"/>
            <a:endParaRPr lang="fr-FR" sz="1600" dirty="0">
              <a:latin typeface="Calibri" panose="020F0502020204030204" pitchFamily="34" charset="0"/>
            </a:endParaRPr>
          </a:p>
          <a:p>
            <a:pPr algn="l"/>
            <a:endParaRPr lang="fr-FR" sz="1600" b="0" i="0" u="none" strike="noStrike" dirty="0">
              <a:effectLst/>
              <a:latin typeface="Calibri" panose="020F0502020204030204" pitchFamily="34" charset="0"/>
            </a:endParaRPr>
          </a:p>
          <a:p>
            <a:pPr marL="285750" indent="-285750" algn="l">
              <a:buFontTx/>
              <a:buChar char="-"/>
            </a:pPr>
            <a:endParaRPr lang="fr-FR" sz="1600" dirty="0">
              <a:solidFill>
                <a:srgbClr val="2F2B20"/>
              </a:solidFill>
              <a:latin typeface="Calibri" panose="020F0502020204030204" pitchFamily="34" charset="0"/>
            </a:endParaRPr>
          </a:p>
        </p:txBody>
      </p:sp>
      <p:graphicFrame>
        <p:nvGraphicFramePr>
          <p:cNvPr id="2" name="Tableau 4">
            <a:extLst>
              <a:ext uri="{FF2B5EF4-FFF2-40B4-BE49-F238E27FC236}">
                <a16:creationId xmlns:a16="http://schemas.microsoft.com/office/drawing/2014/main" id="{97C10196-7A08-1AA3-B778-D57E0AD067C4}"/>
              </a:ext>
            </a:extLst>
          </p:cNvPr>
          <p:cNvGraphicFramePr>
            <a:graphicFrameLocks noGrp="1"/>
          </p:cNvGraphicFramePr>
          <p:nvPr>
            <p:extLst>
              <p:ext uri="{D42A27DB-BD31-4B8C-83A1-F6EECF244321}">
                <p14:modId xmlns:p14="http://schemas.microsoft.com/office/powerpoint/2010/main" val="1405677019"/>
              </p:ext>
            </p:extLst>
          </p:nvPr>
        </p:nvGraphicFramePr>
        <p:xfrm>
          <a:off x="292990" y="961548"/>
          <a:ext cx="8348089" cy="2389075"/>
        </p:xfrm>
        <a:graphic>
          <a:graphicData uri="http://schemas.openxmlformats.org/drawingml/2006/table">
            <a:tbl>
              <a:tblPr firstRow="1" bandRow="1">
                <a:tableStyleId>{5C22544A-7EE6-4342-B048-85BDC9FD1C3A}</a:tableStyleId>
              </a:tblPr>
              <a:tblGrid>
                <a:gridCol w="360533">
                  <a:extLst>
                    <a:ext uri="{9D8B030D-6E8A-4147-A177-3AD203B41FA5}">
                      <a16:colId xmlns:a16="http://schemas.microsoft.com/office/drawing/2014/main" val="4241261406"/>
                    </a:ext>
                  </a:extLst>
                </a:gridCol>
                <a:gridCol w="1012589">
                  <a:extLst>
                    <a:ext uri="{9D8B030D-6E8A-4147-A177-3AD203B41FA5}">
                      <a16:colId xmlns:a16="http://schemas.microsoft.com/office/drawing/2014/main" val="3705132759"/>
                    </a:ext>
                  </a:extLst>
                </a:gridCol>
                <a:gridCol w="3091569">
                  <a:extLst>
                    <a:ext uri="{9D8B030D-6E8A-4147-A177-3AD203B41FA5}">
                      <a16:colId xmlns:a16="http://schemas.microsoft.com/office/drawing/2014/main" val="230574239"/>
                    </a:ext>
                  </a:extLst>
                </a:gridCol>
                <a:gridCol w="1941699">
                  <a:extLst>
                    <a:ext uri="{9D8B030D-6E8A-4147-A177-3AD203B41FA5}">
                      <a16:colId xmlns:a16="http://schemas.microsoft.com/office/drawing/2014/main" val="3230854754"/>
                    </a:ext>
                  </a:extLst>
                </a:gridCol>
                <a:gridCol w="1941699">
                  <a:extLst>
                    <a:ext uri="{9D8B030D-6E8A-4147-A177-3AD203B41FA5}">
                      <a16:colId xmlns:a16="http://schemas.microsoft.com/office/drawing/2014/main" val="502491114"/>
                    </a:ext>
                  </a:extLst>
                </a:gridCol>
              </a:tblGrid>
              <a:tr h="433002">
                <a:tc>
                  <a:txBody>
                    <a:bodyPr/>
                    <a:lstStyle/>
                    <a:p>
                      <a:r>
                        <a:rPr lang="fr-FR" sz="1000" dirty="0"/>
                        <a:t>N°</a:t>
                      </a:r>
                      <a:endParaRPr lang="fr-BE" sz="1000" dirty="0"/>
                    </a:p>
                  </a:txBody>
                  <a:tcPr/>
                </a:tc>
                <a:tc>
                  <a:txBody>
                    <a:bodyPr/>
                    <a:lstStyle/>
                    <a:p>
                      <a:r>
                        <a:rPr lang="fr-FR" sz="1000" dirty="0"/>
                        <a:t>Thème</a:t>
                      </a:r>
                      <a:endParaRPr lang="fr-BE" sz="1000" dirty="0"/>
                    </a:p>
                  </a:txBody>
                  <a:tcPr/>
                </a:tc>
                <a:tc>
                  <a:txBody>
                    <a:bodyPr/>
                    <a:lstStyle/>
                    <a:p>
                      <a:r>
                        <a:rPr lang="fr-FR" sz="1000" dirty="0"/>
                        <a:t>Observation</a:t>
                      </a:r>
                      <a:endParaRPr lang="fr-BE" sz="1000" dirty="0"/>
                    </a:p>
                  </a:txBody>
                  <a:tcPr/>
                </a:tc>
                <a:tc>
                  <a:txBody>
                    <a:bodyPr/>
                    <a:lstStyle/>
                    <a:p>
                      <a:r>
                        <a:rPr lang="fr-FR" sz="1000" dirty="0"/>
                        <a:t>Management feedback</a:t>
                      </a:r>
                      <a:endParaRPr lang="fr-BE" sz="1000" dirty="0"/>
                    </a:p>
                  </a:txBody>
                  <a:tcPr/>
                </a:tc>
                <a:tc>
                  <a:txBody>
                    <a:bodyPr/>
                    <a:lstStyle/>
                    <a:p>
                      <a:r>
                        <a:rPr lang="fr-FR" sz="1000" dirty="0"/>
                        <a:t>Impact éventuel sur l’opinion</a:t>
                      </a:r>
                      <a:endParaRPr lang="fr-BE" sz="1000" dirty="0"/>
                    </a:p>
                  </a:txBody>
                  <a:tcPr/>
                </a:tc>
                <a:extLst>
                  <a:ext uri="{0D108BD9-81ED-4DB2-BD59-A6C34878D82A}">
                    <a16:rowId xmlns:a16="http://schemas.microsoft.com/office/drawing/2014/main" val="2106850564"/>
                  </a:ext>
                </a:extLst>
              </a:tr>
              <a:tr h="1956073">
                <a:tc>
                  <a:txBody>
                    <a:bodyPr/>
                    <a:lstStyle/>
                    <a:p>
                      <a:r>
                        <a:rPr lang="fr-FR" sz="1000" dirty="0"/>
                        <a:t>1</a:t>
                      </a:r>
                      <a:endParaRPr lang="fr-BE" sz="1000" dirty="0"/>
                    </a:p>
                  </a:txBody>
                  <a:tcPr/>
                </a:tc>
                <a:tc>
                  <a:txBody>
                    <a:bodyPr/>
                    <a:lstStyle/>
                    <a:p>
                      <a:r>
                        <a:rPr lang="fr-FR" sz="1000" dirty="0"/>
                        <a:t>Fraude </a:t>
                      </a:r>
                      <a:endParaRPr lang="fr-BE" sz="1000" dirty="0"/>
                    </a:p>
                  </a:txBody>
                  <a:tcPr/>
                </a:tc>
                <a:tc>
                  <a:txBody>
                    <a:bodyPr/>
                    <a:lstStyle/>
                    <a:p>
                      <a:pPr algn="l"/>
                      <a:r>
                        <a:rPr kumimoji="0" lang="fr-BE" sz="1100" kern="1200" dirty="0">
                          <a:solidFill>
                            <a:schemeClr val="dk1"/>
                          </a:solidFill>
                          <a:effectLst/>
                          <a:latin typeface="+mn-lt"/>
                          <a:ea typeface="+mn-ea"/>
                          <a:cs typeface="+mn-cs"/>
                        </a:rPr>
                        <a:t>Nous n’avons pas identifié de fraude ni obtenu des informations indiquant la possibilité qu'une fraude ait été commise.</a:t>
                      </a:r>
                      <a:endParaRPr lang="fr-BE" sz="1100" dirty="0"/>
                    </a:p>
                  </a:txBody>
                  <a:tcPr/>
                </a:tc>
                <a:tc>
                  <a:txBody>
                    <a:bodyPr/>
                    <a:lstStyle/>
                    <a:p>
                      <a:endParaRPr lang="fr-FR" sz="1000" dirty="0"/>
                    </a:p>
                  </a:txBody>
                  <a:tcPr/>
                </a:tc>
                <a:tc>
                  <a:txBody>
                    <a:bodyPr/>
                    <a:lstStyle/>
                    <a:p>
                      <a:endParaRPr lang="fr-FR" sz="1000" dirty="0"/>
                    </a:p>
                  </a:txBody>
                  <a:tcPr/>
                </a:tc>
                <a:extLst>
                  <a:ext uri="{0D108BD9-81ED-4DB2-BD59-A6C34878D82A}">
                    <a16:rowId xmlns:a16="http://schemas.microsoft.com/office/drawing/2014/main" val="2156956885"/>
                  </a:ext>
                </a:extLst>
              </a:tr>
            </a:tbl>
          </a:graphicData>
        </a:graphic>
      </p:graphicFrame>
      <p:sp>
        <p:nvSpPr>
          <p:cNvPr id="6" name="Title 5">
            <a:extLst>
              <a:ext uri="{FF2B5EF4-FFF2-40B4-BE49-F238E27FC236}">
                <a16:creationId xmlns:a16="http://schemas.microsoft.com/office/drawing/2014/main" id="{5599AF5D-D4EC-FE0C-D199-0D924BE03507}"/>
              </a:ext>
            </a:extLst>
          </p:cNvPr>
          <p:cNvSpPr>
            <a:spLocks noGrp="1"/>
          </p:cNvSpPr>
          <p:nvPr>
            <p:ph type="title"/>
          </p:nvPr>
        </p:nvSpPr>
        <p:spPr/>
        <p:txBody>
          <a:bodyPr>
            <a:normAutofit/>
          </a:bodyPr>
          <a:lstStyle/>
          <a:p>
            <a:r>
              <a:rPr lang="en-US" sz="2400" dirty="0"/>
              <a:t>ISA 240 – </a:t>
            </a:r>
            <a:r>
              <a:rPr lang="fr-BE" sz="2400" dirty="0"/>
              <a:t>fraude</a:t>
            </a:r>
          </a:p>
        </p:txBody>
      </p:sp>
    </p:spTree>
    <p:extLst>
      <p:ext uri="{BB962C8B-B14F-4D97-AF65-F5344CB8AC3E}">
        <p14:creationId xmlns:p14="http://schemas.microsoft.com/office/powerpoint/2010/main" val="2848601990"/>
      </p:ext>
    </p:extLst>
  </p:cSld>
  <p:clrMapOvr>
    <a:masterClrMapping/>
  </p:clrMapOvr>
  <p:transition spd="slow">
    <p:push dir="u"/>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a:extLst>
              <a:ext uri="{FF2B5EF4-FFF2-40B4-BE49-F238E27FC236}">
                <a16:creationId xmlns:a16="http://schemas.microsoft.com/office/drawing/2014/main" id="{D475A2F7-1362-5E76-15DA-FABA4BCD7598}"/>
              </a:ext>
            </a:extLst>
          </p:cNvPr>
          <p:cNvSpPr>
            <a:spLocks noGrp="1"/>
          </p:cNvSpPr>
          <p:nvPr>
            <p:ph type="sldNum" sz="quarter" idx="12"/>
          </p:nvPr>
        </p:nvSpPr>
        <p:spPr/>
        <p:txBody>
          <a:bodyPr/>
          <a:lstStyle/>
          <a:p>
            <a:fld id="{4643D497-C655-4B4F-9075-C2149CCBF52B}" type="slidenum">
              <a:rPr lang="fr-BE" smtClean="0"/>
              <a:t>13</a:t>
            </a:fld>
            <a:endParaRPr lang="fr-BE" dirty="0"/>
          </a:p>
        </p:txBody>
      </p:sp>
      <p:sp>
        <p:nvSpPr>
          <p:cNvPr id="10" name="ZoneTexte 9">
            <a:extLst>
              <a:ext uri="{FF2B5EF4-FFF2-40B4-BE49-F238E27FC236}">
                <a16:creationId xmlns:a16="http://schemas.microsoft.com/office/drawing/2014/main" id="{3843C52E-0729-DA06-A225-339DA9C431F0}"/>
              </a:ext>
            </a:extLst>
          </p:cNvPr>
          <p:cNvSpPr txBox="1"/>
          <p:nvPr/>
        </p:nvSpPr>
        <p:spPr>
          <a:xfrm>
            <a:off x="292991" y="992112"/>
            <a:ext cx="8348089" cy="830997"/>
          </a:xfrm>
          <a:prstGeom prst="rect">
            <a:avLst/>
          </a:prstGeom>
          <a:noFill/>
        </p:spPr>
        <p:txBody>
          <a:bodyPr wrap="square" rtlCol="0">
            <a:spAutoFit/>
          </a:bodyPr>
          <a:lstStyle/>
          <a:p>
            <a:pPr algn="l"/>
            <a:endParaRPr lang="fr-FR" sz="1600" dirty="0">
              <a:latin typeface="Calibri" panose="020F0502020204030204" pitchFamily="34" charset="0"/>
            </a:endParaRPr>
          </a:p>
          <a:p>
            <a:pPr algn="l"/>
            <a:endParaRPr lang="fr-FR" sz="1600" b="0" i="0" u="none" strike="noStrike" dirty="0">
              <a:effectLst/>
              <a:latin typeface="Calibri" panose="020F0502020204030204" pitchFamily="34" charset="0"/>
            </a:endParaRPr>
          </a:p>
          <a:p>
            <a:pPr marL="285750" indent="-285750" algn="l">
              <a:buFontTx/>
              <a:buChar char="-"/>
            </a:pPr>
            <a:endParaRPr lang="fr-FR" sz="1600" dirty="0">
              <a:solidFill>
                <a:srgbClr val="2F2B20"/>
              </a:solidFill>
              <a:latin typeface="Calibri" panose="020F0502020204030204" pitchFamily="34" charset="0"/>
            </a:endParaRPr>
          </a:p>
        </p:txBody>
      </p:sp>
      <p:graphicFrame>
        <p:nvGraphicFramePr>
          <p:cNvPr id="2" name="Tableau 4">
            <a:extLst>
              <a:ext uri="{FF2B5EF4-FFF2-40B4-BE49-F238E27FC236}">
                <a16:creationId xmlns:a16="http://schemas.microsoft.com/office/drawing/2014/main" id="{97C10196-7A08-1AA3-B778-D57E0AD067C4}"/>
              </a:ext>
            </a:extLst>
          </p:cNvPr>
          <p:cNvGraphicFramePr>
            <a:graphicFrameLocks noGrp="1"/>
          </p:cNvGraphicFramePr>
          <p:nvPr>
            <p:extLst>
              <p:ext uri="{D42A27DB-BD31-4B8C-83A1-F6EECF244321}">
                <p14:modId xmlns:p14="http://schemas.microsoft.com/office/powerpoint/2010/main" val="4052276542"/>
              </p:ext>
            </p:extLst>
          </p:nvPr>
        </p:nvGraphicFramePr>
        <p:xfrm>
          <a:off x="149299" y="961548"/>
          <a:ext cx="8631844" cy="1899943"/>
        </p:xfrm>
        <a:graphic>
          <a:graphicData uri="http://schemas.openxmlformats.org/drawingml/2006/table">
            <a:tbl>
              <a:tblPr firstRow="1" bandRow="1">
                <a:tableStyleId>{5C22544A-7EE6-4342-B048-85BDC9FD1C3A}</a:tableStyleId>
              </a:tblPr>
              <a:tblGrid>
                <a:gridCol w="372788">
                  <a:extLst>
                    <a:ext uri="{9D8B030D-6E8A-4147-A177-3AD203B41FA5}">
                      <a16:colId xmlns:a16="http://schemas.microsoft.com/office/drawing/2014/main" val="4241261406"/>
                    </a:ext>
                  </a:extLst>
                </a:gridCol>
                <a:gridCol w="1047007">
                  <a:extLst>
                    <a:ext uri="{9D8B030D-6E8A-4147-A177-3AD203B41FA5}">
                      <a16:colId xmlns:a16="http://schemas.microsoft.com/office/drawing/2014/main" val="3705132759"/>
                    </a:ext>
                  </a:extLst>
                </a:gridCol>
                <a:gridCol w="3196653">
                  <a:extLst>
                    <a:ext uri="{9D8B030D-6E8A-4147-A177-3AD203B41FA5}">
                      <a16:colId xmlns:a16="http://schemas.microsoft.com/office/drawing/2014/main" val="230574239"/>
                    </a:ext>
                  </a:extLst>
                </a:gridCol>
                <a:gridCol w="2007698">
                  <a:extLst>
                    <a:ext uri="{9D8B030D-6E8A-4147-A177-3AD203B41FA5}">
                      <a16:colId xmlns:a16="http://schemas.microsoft.com/office/drawing/2014/main" val="2091789279"/>
                    </a:ext>
                  </a:extLst>
                </a:gridCol>
                <a:gridCol w="2007698">
                  <a:extLst>
                    <a:ext uri="{9D8B030D-6E8A-4147-A177-3AD203B41FA5}">
                      <a16:colId xmlns:a16="http://schemas.microsoft.com/office/drawing/2014/main" val="502491114"/>
                    </a:ext>
                  </a:extLst>
                </a:gridCol>
              </a:tblGrid>
              <a:tr h="433002">
                <a:tc>
                  <a:txBody>
                    <a:bodyPr/>
                    <a:lstStyle/>
                    <a:p>
                      <a:r>
                        <a:rPr lang="fr-FR" sz="1000" dirty="0"/>
                        <a:t>N°</a:t>
                      </a:r>
                      <a:endParaRPr lang="fr-BE" sz="1000" dirty="0"/>
                    </a:p>
                  </a:txBody>
                  <a:tcPr/>
                </a:tc>
                <a:tc>
                  <a:txBody>
                    <a:bodyPr/>
                    <a:lstStyle/>
                    <a:p>
                      <a:r>
                        <a:rPr lang="fr-FR" sz="1000" dirty="0"/>
                        <a:t>Thème</a:t>
                      </a:r>
                      <a:endParaRPr lang="fr-BE" sz="1000" dirty="0"/>
                    </a:p>
                  </a:txBody>
                  <a:tcPr/>
                </a:tc>
                <a:tc>
                  <a:txBody>
                    <a:bodyPr/>
                    <a:lstStyle/>
                    <a:p>
                      <a:r>
                        <a:rPr lang="fr-FR" sz="1000" dirty="0"/>
                        <a:t>Observation</a:t>
                      </a:r>
                      <a:endParaRPr lang="fr-BE" sz="1000" dirty="0"/>
                    </a:p>
                  </a:txBody>
                  <a:tcPr/>
                </a:tc>
                <a:tc>
                  <a:txBody>
                    <a:bodyPr/>
                    <a:lstStyle/>
                    <a:p>
                      <a:r>
                        <a:rPr lang="fr-FR" sz="1000" dirty="0"/>
                        <a:t>Management feedback</a:t>
                      </a:r>
                      <a:endParaRPr lang="fr-BE" sz="1000" dirty="0"/>
                    </a:p>
                  </a:txBody>
                  <a:tcPr/>
                </a:tc>
                <a:tc>
                  <a:txBody>
                    <a:bodyPr/>
                    <a:lstStyle/>
                    <a:p>
                      <a:r>
                        <a:rPr lang="fr-FR" sz="1000" dirty="0"/>
                        <a:t>Impact éventuel sur l’opinion </a:t>
                      </a:r>
                    </a:p>
                    <a:p>
                      <a:r>
                        <a:rPr lang="fr-FR" sz="1000"/>
                        <a:t>(</a:t>
                      </a:r>
                      <a:r>
                        <a:rPr lang="fr-FR" sz="1000" dirty="0"/>
                        <a:t>ISA 705)</a:t>
                      </a:r>
                      <a:endParaRPr lang="fr-BE" sz="1000" dirty="0"/>
                    </a:p>
                  </a:txBody>
                  <a:tcPr/>
                </a:tc>
                <a:extLst>
                  <a:ext uri="{0D108BD9-81ED-4DB2-BD59-A6C34878D82A}">
                    <a16:rowId xmlns:a16="http://schemas.microsoft.com/office/drawing/2014/main" val="2106850564"/>
                  </a:ext>
                </a:extLst>
              </a:tr>
              <a:tr h="506821">
                <a:tc>
                  <a:txBody>
                    <a:bodyPr/>
                    <a:lstStyle/>
                    <a:p>
                      <a:r>
                        <a:rPr lang="fr-FR" sz="1000" dirty="0"/>
                        <a:t>1</a:t>
                      </a:r>
                      <a:endParaRPr lang="fr-BE" sz="1000" dirty="0"/>
                    </a:p>
                  </a:txBody>
                  <a:tcPr/>
                </a:tc>
                <a:tc>
                  <a:txBody>
                    <a:bodyPr/>
                    <a:lstStyle/>
                    <a:p>
                      <a:r>
                        <a:rPr lang="fr-FR" sz="1000" dirty="0"/>
                        <a:t>Respect des textes législatifs</a:t>
                      </a:r>
                      <a:endParaRPr lang="fr-BE" sz="1000" dirty="0"/>
                    </a:p>
                  </a:txBody>
                  <a:tcPr/>
                </a:tc>
                <a:tc>
                  <a:txBody>
                    <a:bodyPr/>
                    <a:lstStyle/>
                    <a:p>
                      <a:pPr algn="l"/>
                      <a:r>
                        <a:rPr kumimoji="0" lang="fr-BE" sz="1100" kern="1200" dirty="0">
                          <a:solidFill>
                            <a:schemeClr val="dk1"/>
                          </a:solidFill>
                          <a:effectLst/>
                          <a:latin typeface="+mn-lt"/>
                          <a:ea typeface="+mn-ea"/>
                          <a:cs typeface="+mn-cs"/>
                        </a:rPr>
                        <a:t>Non-respect des textes législatifs et des obligations comptables y liées avec impact financier</a:t>
                      </a:r>
                      <a:endParaRPr lang="fr-BE" sz="1100" dirty="0"/>
                    </a:p>
                  </a:txBody>
                  <a:tcPr/>
                </a:tc>
                <a:tc>
                  <a:txBody>
                    <a:bodyPr/>
                    <a:lstStyle/>
                    <a:p>
                      <a:endParaRPr lang="fr-FR" sz="1000" dirty="0"/>
                    </a:p>
                  </a:txBody>
                  <a:tcPr/>
                </a:tc>
                <a:tc>
                  <a:txBody>
                    <a:bodyPr/>
                    <a:lstStyle/>
                    <a:p>
                      <a:endParaRPr lang="fr-FR" sz="1000" dirty="0"/>
                    </a:p>
                  </a:txBody>
                  <a:tcPr/>
                </a:tc>
                <a:extLst>
                  <a:ext uri="{0D108BD9-81ED-4DB2-BD59-A6C34878D82A}">
                    <a16:rowId xmlns:a16="http://schemas.microsoft.com/office/drawing/2014/main" val="2156956885"/>
                  </a:ext>
                </a:extLst>
              </a:tr>
              <a:tr h="411480">
                <a:tc>
                  <a:txBody>
                    <a:bodyPr/>
                    <a:lstStyle/>
                    <a:p>
                      <a:r>
                        <a:rPr lang="fr-FR" sz="1000" dirty="0"/>
                        <a:t>2</a:t>
                      </a:r>
                    </a:p>
                  </a:txBody>
                  <a:tcPr/>
                </a:tc>
                <a:tc>
                  <a:txBody>
                    <a:bodyPr/>
                    <a:lstStyle/>
                    <a:p>
                      <a:r>
                        <a:rPr lang="fr-BE" sz="1000" dirty="0"/>
                        <a:t>Respect des délais</a:t>
                      </a:r>
                    </a:p>
                  </a:txBody>
                  <a:tcPr/>
                </a:tc>
                <a:tc>
                  <a:txBody>
                    <a:bodyPr/>
                    <a:lstStyle/>
                    <a:p>
                      <a:r>
                        <a:rPr lang="fr-BE" sz="1000" dirty="0"/>
                        <a:t>Au niveau du CSA</a:t>
                      </a:r>
                    </a:p>
                  </a:txBody>
                  <a:tcPr/>
                </a:tc>
                <a:tc>
                  <a:txBody>
                    <a:bodyPr/>
                    <a:lstStyle/>
                    <a:p>
                      <a:endParaRPr lang="fr-BE" sz="1000" dirty="0"/>
                    </a:p>
                  </a:txBody>
                  <a:tcPr/>
                </a:tc>
                <a:tc>
                  <a:txBody>
                    <a:bodyPr/>
                    <a:lstStyle/>
                    <a:p>
                      <a:endParaRPr lang="fr-BE" sz="1000" dirty="0"/>
                    </a:p>
                  </a:txBody>
                  <a:tcPr/>
                </a:tc>
                <a:extLst>
                  <a:ext uri="{0D108BD9-81ED-4DB2-BD59-A6C34878D82A}">
                    <a16:rowId xmlns:a16="http://schemas.microsoft.com/office/drawing/2014/main" val="2598572521"/>
                  </a:ext>
                </a:extLst>
              </a:tr>
              <a:tr h="411480">
                <a:tc>
                  <a:txBody>
                    <a:bodyPr/>
                    <a:lstStyle/>
                    <a:p>
                      <a:r>
                        <a:rPr lang="fr-FR" sz="1000" dirty="0"/>
                        <a:t>3</a:t>
                      </a:r>
                    </a:p>
                  </a:txBody>
                  <a:tcPr/>
                </a:tc>
                <a:tc>
                  <a:txBody>
                    <a:bodyPr/>
                    <a:lstStyle/>
                    <a:p>
                      <a:r>
                        <a:rPr lang="fr-BE" sz="1000" dirty="0"/>
                        <a:t>Respect des obligations légales</a:t>
                      </a:r>
                    </a:p>
                  </a:txBody>
                  <a:tcPr/>
                </a:tc>
                <a:tc>
                  <a:txBody>
                    <a:bodyPr/>
                    <a:lstStyle/>
                    <a:p>
                      <a:r>
                        <a:rPr lang="fr-BE" sz="1000" dirty="0"/>
                        <a:t>Mise à jour / caractère complet UBO</a:t>
                      </a:r>
                    </a:p>
                  </a:txBody>
                  <a:tcPr/>
                </a:tc>
                <a:tc>
                  <a:txBody>
                    <a:bodyPr/>
                    <a:lstStyle/>
                    <a:p>
                      <a:endParaRPr lang="fr-BE" sz="1000" dirty="0"/>
                    </a:p>
                  </a:txBody>
                  <a:tcPr/>
                </a:tc>
                <a:tc>
                  <a:txBody>
                    <a:bodyPr/>
                    <a:lstStyle/>
                    <a:p>
                      <a:endParaRPr lang="fr-BE" sz="1000" dirty="0"/>
                    </a:p>
                  </a:txBody>
                  <a:tcPr/>
                </a:tc>
                <a:extLst>
                  <a:ext uri="{0D108BD9-81ED-4DB2-BD59-A6C34878D82A}">
                    <a16:rowId xmlns:a16="http://schemas.microsoft.com/office/drawing/2014/main" val="3119237647"/>
                  </a:ext>
                </a:extLst>
              </a:tr>
            </a:tbl>
          </a:graphicData>
        </a:graphic>
      </p:graphicFrame>
      <p:sp>
        <p:nvSpPr>
          <p:cNvPr id="6" name="Title 5">
            <a:extLst>
              <a:ext uri="{FF2B5EF4-FFF2-40B4-BE49-F238E27FC236}">
                <a16:creationId xmlns:a16="http://schemas.microsoft.com/office/drawing/2014/main" id="{D0D99819-905F-C50F-FAC4-B2AF05709F93}"/>
              </a:ext>
            </a:extLst>
          </p:cNvPr>
          <p:cNvSpPr>
            <a:spLocks noGrp="1"/>
          </p:cNvSpPr>
          <p:nvPr>
            <p:ph type="title"/>
          </p:nvPr>
        </p:nvSpPr>
        <p:spPr/>
        <p:txBody>
          <a:bodyPr>
            <a:normAutofit/>
          </a:bodyPr>
          <a:lstStyle/>
          <a:p>
            <a:r>
              <a:rPr lang="fr-FR" sz="2400" dirty="0"/>
              <a:t>ISA 250 (révisée) – prise en considération des textes législatifs </a:t>
            </a:r>
            <a:endParaRPr lang="en-BE" sz="2400" dirty="0"/>
          </a:p>
        </p:txBody>
      </p:sp>
    </p:spTree>
    <p:extLst>
      <p:ext uri="{BB962C8B-B14F-4D97-AF65-F5344CB8AC3E}">
        <p14:creationId xmlns:p14="http://schemas.microsoft.com/office/powerpoint/2010/main" val="1772106850"/>
      </p:ext>
    </p:extLst>
  </p:cSld>
  <p:clrMapOvr>
    <a:masterClrMapping/>
  </p:clrMapOvr>
  <p:transition spd="slow">
    <p:push dir="u"/>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a:extLst>
              <a:ext uri="{FF2B5EF4-FFF2-40B4-BE49-F238E27FC236}">
                <a16:creationId xmlns:a16="http://schemas.microsoft.com/office/drawing/2014/main" id="{D475A2F7-1362-5E76-15DA-FABA4BCD7598}"/>
              </a:ext>
            </a:extLst>
          </p:cNvPr>
          <p:cNvSpPr>
            <a:spLocks noGrp="1"/>
          </p:cNvSpPr>
          <p:nvPr>
            <p:ph type="sldNum" sz="quarter" idx="12"/>
          </p:nvPr>
        </p:nvSpPr>
        <p:spPr/>
        <p:txBody>
          <a:bodyPr/>
          <a:lstStyle/>
          <a:p>
            <a:fld id="{4643D497-C655-4B4F-9075-C2149CCBF52B}" type="slidenum">
              <a:rPr lang="fr-BE" smtClean="0"/>
              <a:t>14</a:t>
            </a:fld>
            <a:endParaRPr lang="fr-BE" dirty="0"/>
          </a:p>
        </p:txBody>
      </p:sp>
      <p:sp>
        <p:nvSpPr>
          <p:cNvPr id="10" name="ZoneTexte 9">
            <a:extLst>
              <a:ext uri="{FF2B5EF4-FFF2-40B4-BE49-F238E27FC236}">
                <a16:creationId xmlns:a16="http://schemas.microsoft.com/office/drawing/2014/main" id="{3843C52E-0729-DA06-A225-339DA9C431F0}"/>
              </a:ext>
            </a:extLst>
          </p:cNvPr>
          <p:cNvSpPr txBox="1"/>
          <p:nvPr/>
        </p:nvSpPr>
        <p:spPr>
          <a:xfrm>
            <a:off x="356029" y="779195"/>
            <a:ext cx="8431939" cy="4770537"/>
          </a:xfrm>
          <a:prstGeom prst="rect">
            <a:avLst/>
          </a:prstGeom>
          <a:noFill/>
        </p:spPr>
        <p:txBody>
          <a:bodyPr wrap="square" rtlCol="0">
            <a:spAutoFit/>
          </a:bodyPr>
          <a:lstStyle/>
          <a:p>
            <a:pPr algn="just"/>
            <a:r>
              <a:rPr lang="fr-BE" sz="1100" b="0" i="1" u="none" strike="noStrike" baseline="0" dirty="0">
                <a:solidFill>
                  <a:srgbClr val="000000"/>
                </a:solidFill>
                <a:latin typeface="Times New Roman" panose="02020603050405020304" pitchFamily="18" charset="0"/>
              </a:rPr>
              <a:t>11. L'auditeur doit inclure dans sa communication écrite des faiblesses significatives du contrôle interne : </a:t>
            </a:r>
          </a:p>
          <a:p>
            <a:pPr lvl="1" algn="just"/>
            <a:r>
              <a:rPr lang="fr-BE" sz="1100" b="0" i="1" u="none" strike="noStrike" baseline="0" dirty="0">
                <a:solidFill>
                  <a:srgbClr val="000000"/>
                </a:solidFill>
                <a:latin typeface="Times New Roman" panose="02020603050405020304" pitchFamily="18" charset="0"/>
              </a:rPr>
              <a:t>(a) Une description des faiblesses et une explication de leurs effets potentiels ; et (Voir par. A28) </a:t>
            </a:r>
          </a:p>
          <a:p>
            <a:pPr lvl="1" algn="just"/>
            <a:r>
              <a:rPr lang="fr-BE" sz="1100" b="0" i="1" u="none" strike="noStrike" baseline="0" dirty="0">
                <a:solidFill>
                  <a:srgbClr val="000000"/>
                </a:solidFill>
                <a:latin typeface="Times New Roman" panose="02020603050405020304" pitchFamily="18" charset="0"/>
              </a:rPr>
              <a:t>(b) Des informations suffisantes pour permettre aux personnes constituant le gouvernement d'entreprise et à la direction de comprendre le contexte dans lequel cette communication est faite. En particulier, l'auditeur doit expliquer que : (Voir par. A29-A30) </a:t>
            </a:r>
          </a:p>
          <a:p>
            <a:pPr lvl="2" algn="just"/>
            <a:r>
              <a:rPr lang="fr-BE" sz="1100" b="0" i="1" u="none" strike="noStrike" baseline="0" dirty="0">
                <a:solidFill>
                  <a:srgbClr val="000000"/>
                </a:solidFill>
                <a:latin typeface="Times New Roman" panose="02020603050405020304" pitchFamily="18" charset="0"/>
              </a:rPr>
              <a:t>(i) L'objectif de l'audit est d'exprimer une opinion sur les états financiers ; </a:t>
            </a:r>
          </a:p>
          <a:p>
            <a:pPr lvl="2" algn="just"/>
            <a:r>
              <a:rPr lang="fr-BE" sz="1100" b="0" i="1" u="none" strike="noStrike" baseline="0" dirty="0">
                <a:solidFill>
                  <a:srgbClr val="000000"/>
                </a:solidFill>
                <a:latin typeface="Times New Roman" panose="02020603050405020304" pitchFamily="18" charset="0"/>
              </a:rPr>
              <a:t>(ii) L'auditeur a pris en considération le contrôle interne relatif à l'établissement des états financiers en vue de définir des procédures d'audit appropriées en la circonstance, mais non dans le but d'exprimer une opinion sur l'efficacité du contrôle interne ; et </a:t>
            </a:r>
          </a:p>
          <a:p>
            <a:pPr lvl="2" algn="just"/>
            <a:r>
              <a:rPr lang="fr-BE" sz="1100" b="0" i="1" u="none" strike="noStrike" baseline="0" dirty="0">
                <a:solidFill>
                  <a:srgbClr val="000000"/>
                </a:solidFill>
                <a:latin typeface="Times New Roman" panose="02020603050405020304" pitchFamily="18" charset="0"/>
              </a:rPr>
              <a:t>(iii) Les points communiqués se limitent aux faiblesses qu'il a relevées au cours de l'audit et dont il a conclu qu'elles étaient suffisamment importantes pour mériter d'être communiquées aux personnes constituant le gouvernement d'entreprise. </a:t>
            </a:r>
          </a:p>
          <a:p>
            <a:pPr algn="just"/>
            <a:endParaRPr lang="fr-BE" sz="1100" b="0" i="1" u="none" strike="noStrike" baseline="0" dirty="0">
              <a:solidFill>
                <a:srgbClr val="000000"/>
              </a:solidFill>
              <a:latin typeface="Times New Roman" panose="02020603050405020304" pitchFamily="18" charset="0"/>
            </a:endParaRPr>
          </a:p>
          <a:p>
            <a:pPr algn="just"/>
            <a:r>
              <a:rPr lang="fr-BE" sz="1100" b="0" i="1" u="none" strike="noStrike" baseline="0" dirty="0">
                <a:solidFill>
                  <a:srgbClr val="000000"/>
                </a:solidFill>
                <a:latin typeface="Times New Roman" panose="02020603050405020304" pitchFamily="18" charset="0"/>
              </a:rPr>
              <a:t>Contenu de la communication écrite portant sur les faiblesses significatives du contrôle interne </a:t>
            </a:r>
            <a:r>
              <a:rPr lang="fr-BE" sz="1100" b="0" i="0" u="none" strike="noStrike" baseline="0" dirty="0">
                <a:solidFill>
                  <a:srgbClr val="000000"/>
                </a:solidFill>
                <a:latin typeface="Times New Roman" panose="02020603050405020304" pitchFamily="18" charset="0"/>
              </a:rPr>
              <a:t>(Voir par. 11) </a:t>
            </a:r>
          </a:p>
          <a:p>
            <a:pPr algn="just"/>
            <a:r>
              <a:rPr lang="fr-BE" sz="1100" b="0" i="1" u="none" strike="noStrike" baseline="0" dirty="0">
                <a:solidFill>
                  <a:srgbClr val="000000"/>
                </a:solidFill>
                <a:latin typeface="Times New Roman" panose="02020603050405020304" pitchFamily="18" charset="0"/>
              </a:rPr>
              <a:t>A28. Dans ses explications des incidences potentielles des faiblesses significatives, l'auditeur n'a pas besoin de les quantifier. Les faiblesses significatives peuvent être regroupées pour les besoins de la communication lorsqu'il est approprié de le faire. L'auditeur peut aussi inclure dans sa communication écrite des suggestions concernant les mesures à envisager pour y remédier, les actions prises ou envisagées par la direction, et une mention indiquant s'il a, ou non, entrepris une vérification quelconque pour s'assurer que les actions de la direction ont été, ou non, mises en œuvre. </a:t>
            </a:r>
          </a:p>
          <a:p>
            <a:pPr algn="just"/>
            <a:r>
              <a:rPr lang="fr-BE" sz="1100" b="0" i="1" u="none" strike="noStrike" baseline="0" dirty="0">
                <a:solidFill>
                  <a:srgbClr val="000000"/>
                </a:solidFill>
                <a:latin typeface="Times New Roman" panose="02020603050405020304" pitchFamily="18" charset="0"/>
              </a:rPr>
              <a:t>A29. L'auditeur peut juger approprié d'inclure les informations complémentaires suivantes dans sa communication: </a:t>
            </a:r>
          </a:p>
          <a:p>
            <a:pPr marL="171450" indent="-171450" algn="just">
              <a:buFont typeface="Arial" panose="020B0604020202020204" pitchFamily="34" charset="0"/>
              <a:buChar char="•"/>
            </a:pPr>
            <a:r>
              <a:rPr lang="fr-BE" sz="1100" b="0" i="1" u="none" strike="noStrike" baseline="0" dirty="0">
                <a:solidFill>
                  <a:srgbClr val="000000"/>
                </a:solidFill>
                <a:latin typeface="Times New Roman" panose="02020603050405020304" pitchFamily="18" charset="0"/>
              </a:rPr>
              <a:t>Une mention indiquant que, s'il avait mis en œuvre des procédures plus étendues sur le contrôle interne, il aurait pu relever d'autres faiblesses à communiquer ou, au contraire, conclure que certaines des faiblesses communiquées n'avaient pas, en fait, à l'être ; </a:t>
            </a:r>
          </a:p>
          <a:p>
            <a:pPr marL="171450" indent="-171450" algn="just">
              <a:buFont typeface="Arial" panose="020B0604020202020204" pitchFamily="34" charset="0"/>
              <a:buChar char="•"/>
            </a:pPr>
            <a:r>
              <a:rPr lang="fr-BE" sz="1100" b="0" i="1" u="none" strike="noStrike" baseline="0" dirty="0">
                <a:solidFill>
                  <a:srgbClr val="000000"/>
                </a:solidFill>
                <a:latin typeface="Times New Roman" panose="02020603050405020304" pitchFamily="18" charset="0"/>
              </a:rPr>
              <a:t>Une mention indiquant que la communication a été faite pour les besoins des personnes constituant le gouvernement d'entreprise, et qu'elle peut ne pas convenir à d'autres fins. </a:t>
            </a:r>
          </a:p>
          <a:p>
            <a:pPr algn="just"/>
            <a:r>
              <a:rPr lang="fr-BE" sz="1100" b="0" i="1" u="none" strike="noStrike" baseline="0" dirty="0">
                <a:solidFill>
                  <a:srgbClr val="000000"/>
                </a:solidFill>
                <a:latin typeface="Times New Roman" panose="02020603050405020304" pitchFamily="18" charset="0"/>
              </a:rPr>
              <a:t>A30. La loi ou la réglementation peuvent exiger que l'auditeur ou la direction transmettent une copie de la communication écrite de l'auditeur sur les faiblesses significatives aux autorités de régulation appropriées. Si tel est le cas, la communication écrite de l'auditeur peut identifier ces autorités.</a:t>
            </a:r>
          </a:p>
          <a:p>
            <a:pPr algn="just"/>
            <a:endParaRPr lang="fr-BE" sz="1100" b="0" i="0" u="none" strike="noStrike" baseline="0" dirty="0">
              <a:solidFill>
                <a:srgbClr val="000000"/>
              </a:solidFill>
              <a:latin typeface="Times New Roman" panose="02020603050405020304" pitchFamily="18" charset="0"/>
            </a:endParaRPr>
          </a:p>
          <a:p>
            <a:pPr algn="just"/>
            <a:endParaRPr lang="fr-BE" sz="1800" b="0" i="0" u="none" strike="noStrike" baseline="0" dirty="0">
              <a:solidFill>
                <a:srgbClr val="000000"/>
              </a:solidFill>
              <a:latin typeface="Times New Roman" panose="02020603050405020304" pitchFamily="18" charset="0"/>
            </a:endParaRPr>
          </a:p>
        </p:txBody>
      </p:sp>
      <p:sp>
        <p:nvSpPr>
          <p:cNvPr id="5" name="Title 4">
            <a:extLst>
              <a:ext uri="{FF2B5EF4-FFF2-40B4-BE49-F238E27FC236}">
                <a16:creationId xmlns:a16="http://schemas.microsoft.com/office/drawing/2014/main" id="{5CFC5285-7DF0-0954-C2F5-0997DD8C47BE}"/>
              </a:ext>
            </a:extLst>
          </p:cNvPr>
          <p:cNvSpPr>
            <a:spLocks noGrp="1"/>
          </p:cNvSpPr>
          <p:nvPr>
            <p:ph type="title"/>
          </p:nvPr>
        </p:nvSpPr>
        <p:spPr>
          <a:xfrm>
            <a:off x="292991" y="-16960"/>
            <a:ext cx="8558017" cy="993775"/>
          </a:xfrm>
        </p:spPr>
        <p:txBody>
          <a:bodyPr>
            <a:normAutofit/>
          </a:bodyPr>
          <a:lstStyle/>
          <a:p>
            <a:r>
              <a:rPr lang="fr-FR" sz="2400" dirty="0"/>
              <a:t>ISA 265 – communication des faiblesses du contrôle interne</a:t>
            </a:r>
            <a:endParaRPr lang="en-BE" sz="2400" dirty="0"/>
          </a:p>
        </p:txBody>
      </p:sp>
    </p:spTree>
    <p:extLst>
      <p:ext uri="{BB962C8B-B14F-4D97-AF65-F5344CB8AC3E}">
        <p14:creationId xmlns:p14="http://schemas.microsoft.com/office/powerpoint/2010/main" val="1067476581"/>
      </p:ext>
    </p:extLst>
  </p:cSld>
  <p:clrMapOvr>
    <a:masterClrMapping/>
  </p:clrMapOvr>
  <p:transition spd="slow">
    <p:push dir="u"/>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a:extLst>
              <a:ext uri="{FF2B5EF4-FFF2-40B4-BE49-F238E27FC236}">
                <a16:creationId xmlns:a16="http://schemas.microsoft.com/office/drawing/2014/main" id="{D475A2F7-1362-5E76-15DA-FABA4BCD7598}"/>
              </a:ext>
            </a:extLst>
          </p:cNvPr>
          <p:cNvSpPr>
            <a:spLocks noGrp="1"/>
          </p:cNvSpPr>
          <p:nvPr>
            <p:ph type="sldNum" sz="quarter" idx="12"/>
          </p:nvPr>
        </p:nvSpPr>
        <p:spPr/>
        <p:txBody>
          <a:bodyPr/>
          <a:lstStyle/>
          <a:p>
            <a:fld id="{4643D497-C655-4B4F-9075-C2149CCBF52B}" type="slidenum">
              <a:rPr lang="fr-BE" smtClean="0"/>
              <a:t>15</a:t>
            </a:fld>
            <a:endParaRPr lang="fr-BE" dirty="0"/>
          </a:p>
        </p:txBody>
      </p:sp>
      <p:sp>
        <p:nvSpPr>
          <p:cNvPr id="10" name="ZoneTexte 9">
            <a:extLst>
              <a:ext uri="{FF2B5EF4-FFF2-40B4-BE49-F238E27FC236}">
                <a16:creationId xmlns:a16="http://schemas.microsoft.com/office/drawing/2014/main" id="{3843C52E-0729-DA06-A225-339DA9C431F0}"/>
              </a:ext>
            </a:extLst>
          </p:cNvPr>
          <p:cNvSpPr txBox="1"/>
          <p:nvPr/>
        </p:nvSpPr>
        <p:spPr>
          <a:xfrm>
            <a:off x="292991" y="992112"/>
            <a:ext cx="8348089" cy="3463449"/>
          </a:xfrm>
          <a:prstGeom prst="rect">
            <a:avLst/>
          </a:prstGeom>
          <a:noFill/>
        </p:spPr>
        <p:txBody>
          <a:bodyPr wrap="square" rtlCol="0">
            <a:spAutoFit/>
          </a:bodyPr>
          <a:lstStyle/>
          <a:p>
            <a:pPr algn="just">
              <a:lnSpc>
                <a:spcPct val="107000"/>
              </a:lnSpc>
              <a:spcAft>
                <a:spcPts val="800"/>
              </a:spcAft>
            </a:pPr>
            <a:r>
              <a:rPr lang="fr-BE" sz="1100" u="sng" kern="100" dirty="0">
                <a:effectLst/>
                <a:ea typeface="Calibri" panose="020F0502020204030204" pitchFamily="34" charset="0"/>
                <a:cs typeface="Times New Roman" panose="02020603050405020304" pitchFamily="18" charset="0"/>
              </a:rPr>
              <a:t>1 Lors de nos travaux de contrôle (intérim/final), nous avons identifié les déficiences suivantes dans le contrôle interne</a:t>
            </a:r>
            <a:r>
              <a:rPr lang="fr-BE" sz="1100" kern="100" dirty="0">
                <a:effectLst/>
                <a:ea typeface="Calibri" panose="020F0502020204030204" pitchFamily="34" charset="0"/>
                <a:cs typeface="Times New Roman" panose="02020603050405020304" pitchFamily="18" charset="0"/>
              </a:rPr>
              <a:t>.</a:t>
            </a:r>
            <a:endParaRPr lang="en-BE" sz="1100" kern="100" dirty="0">
              <a:effectLst/>
              <a:ea typeface="Calibri" panose="020F0502020204030204" pitchFamily="34" charset="0"/>
              <a:cs typeface="Times New Roman" panose="02020603050405020304" pitchFamily="18" charset="0"/>
            </a:endParaRPr>
          </a:p>
          <a:p>
            <a:pPr algn="just"/>
            <a:r>
              <a:rPr lang="fr-BE" sz="1100" dirty="0">
                <a:effectLst/>
                <a:ea typeface="Calibri" panose="020F0502020204030204" pitchFamily="34" charset="0"/>
                <a:cs typeface="Times New Roman" panose="02020603050405020304" pitchFamily="18" charset="0"/>
              </a:rPr>
              <a:t>Suivi des déficiences constatées lors des audits précédents</a:t>
            </a:r>
          </a:p>
          <a:p>
            <a:pPr algn="l"/>
            <a:endParaRPr lang="fr-BE" sz="1100" b="0" i="0" u="none" strike="noStrike" dirty="0">
              <a:cs typeface="Times New Roman" panose="02020603050405020304" pitchFamily="18" charset="0"/>
            </a:endParaRPr>
          </a:p>
          <a:p>
            <a:pPr algn="l"/>
            <a:endParaRPr lang="fr-BE" sz="1100" dirty="0">
              <a:effectLst/>
              <a:cs typeface="Times New Roman" panose="02020603050405020304" pitchFamily="18" charset="0"/>
            </a:endParaRPr>
          </a:p>
          <a:p>
            <a:pPr algn="l"/>
            <a:endParaRPr lang="fr-BE" sz="1100" b="0" i="0" u="none" strike="noStrike" dirty="0">
              <a:cs typeface="Times New Roman" panose="02020603050405020304" pitchFamily="18" charset="0"/>
            </a:endParaRPr>
          </a:p>
          <a:p>
            <a:r>
              <a:rPr lang="fr-BE" sz="1100" kern="100" dirty="0">
                <a:effectLst/>
                <a:ea typeface="Calibri" panose="020F0502020204030204" pitchFamily="34" charset="0"/>
                <a:cs typeface="Times New Roman" panose="02020603050405020304" pitchFamily="18" charset="0"/>
              </a:rPr>
              <a:t>Nouvelles déficiences constatées lors de l’audit de l’exercice en cours </a:t>
            </a:r>
          </a:p>
          <a:p>
            <a:endParaRPr lang="fr-BE" sz="1100" kern="100" dirty="0">
              <a:ea typeface="Calibri" panose="020F0502020204030204" pitchFamily="34" charset="0"/>
              <a:cs typeface="Times New Roman" panose="02020603050405020304" pitchFamily="18" charset="0"/>
            </a:endParaRPr>
          </a:p>
          <a:p>
            <a:endParaRPr lang="fr-BE" sz="1100" kern="100" dirty="0">
              <a:effectLst/>
              <a:ea typeface="Calibri" panose="020F0502020204030204" pitchFamily="34" charset="0"/>
              <a:cs typeface="Times New Roman" panose="02020603050405020304" pitchFamily="18" charset="0"/>
            </a:endParaRPr>
          </a:p>
          <a:p>
            <a:endParaRPr lang="fr-BE" sz="1100" kern="100" dirty="0">
              <a:ea typeface="Calibri" panose="020F0502020204030204" pitchFamily="34" charset="0"/>
              <a:cs typeface="Times New Roman" panose="02020603050405020304" pitchFamily="18" charset="0"/>
            </a:endParaRPr>
          </a:p>
          <a:p>
            <a:endParaRPr lang="fr-BE" sz="1100" kern="100" dirty="0">
              <a:effectLst/>
              <a:ea typeface="Calibri" panose="020F0502020204030204" pitchFamily="34" charset="0"/>
              <a:cs typeface="Times New Roman" panose="02020603050405020304" pitchFamily="18" charset="0"/>
            </a:endParaRPr>
          </a:p>
          <a:p>
            <a:pPr algn="just">
              <a:lnSpc>
                <a:spcPct val="107000"/>
              </a:lnSpc>
              <a:spcAft>
                <a:spcPts val="800"/>
              </a:spcAft>
            </a:pPr>
            <a:r>
              <a:rPr lang="fr-BE" sz="1100" kern="100" dirty="0">
                <a:effectLst/>
                <a:ea typeface="Calibri" panose="020F0502020204030204" pitchFamily="34" charset="0"/>
                <a:cs typeface="Times New Roman" panose="02020603050405020304" pitchFamily="18" charset="0"/>
              </a:rPr>
              <a:t>Suite aux discussions avec le management/informations complémentaires reçues, les déficiences suivantes sont considérées comme significatives et susceptibles de modifier notre opinion sur les comptes annuels.</a:t>
            </a:r>
            <a:endParaRPr lang="en-BE" sz="1100" kern="100" dirty="0">
              <a:effectLst/>
              <a:ea typeface="Calibri" panose="020F0502020204030204" pitchFamily="34" charset="0"/>
              <a:cs typeface="Times New Roman" panose="02020603050405020304" pitchFamily="18" charset="0"/>
            </a:endParaRPr>
          </a:p>
          <a:p>
            <a:pPr algn="just">
              <a:lnSpc>
                <a:spcPct val="107000"/>
              </a:lnSpc>
              <a:spcAft>
                <a:spcPts val="800"/>
              </a:spcAft>
            </a:pPr>
            <a:r>
              <a:rPr lang="fr-BE" sz="1100" kern="100" dirty="0">
                <a:effectLst/>
                <a:ea typeface="Calibri" panose="020F0502020204030204" pitchFamily="34" charset="0"/>
                <a:cs typeface="Times New Roman" panose="02020603050405020304" pitchFamily="18" charset="0"/>
              </a:rPr>
              <a:t>Ou</a:t>
            </a:r>
            <a:endParaRPr lang="en-BE" sz="1100" kern="100" dirty="0">
              <a:effectLst/>
              <a:ea typeface="Calibri" panose="020F0502020204030204" pitchFamily="34" charset="0"/>
              <a:cs typeface="Times New Roman" panose="02020603050405020304" pitchFamily="18" charset="0"/>
            </a:endParaRPr>
          </a:p>
          <a:p>
            <a:pPr algn="just">
              <a:lnSpc>
                <a:spcPct val="107000"/>
              </a:lnSpc>
              <a:spcAft>
                <a:spcPts val="800"/>
              </a:spcAft>
            </a:pPr>
            <a:r>
              <a:rPr lang="fr-BE" sz="1100" kern="100" dirty="0">
                <a:effectLst/>
                <a:ea typeface="Calibri" panose="020F0502020204030204" pitchFamily="34" charset="0"/>
                <a:cs typeface="Times New Roman" panose="02020603050405020304" pitchFamily="18" charset="0"/>
              </a:rPr>
              <a:t>Suite aux discussions avec le management/informations complémentaires reçues, nous sommes d’avis qu’il n’y a pas de déficience du contrôle interne susceptible de modifier notre opinion sur les comptes annuels. Le cas échéant, les déficiences nécessitant un suivi et/ou ayant fait l’objet de recommandations ont été communiquées aux personnes constituant le gouvernement d’entreprise et à la direction.</a:t>
            </a:r>
            <a:endParaRPr lang="en-BE" sz="1100" kern="100" dirty="0">
              <a:effectLst/>
              <a:ea typeface="Calibri" panose="020F0502020204030204" pitchFamily="34" charset="0"/>
              <a:cs typeface="Times New Roman" panose="02020603050405020304" pitchFamily="18" charset="0"/>
            </a:endParaRPr>
          </a:p>
          <a:p>
            <a:pPr algn="just"/>
            <a:r>
              <a:rPr lang="fr-BE" sz="1100" dirty="0">
                <a:effectLst/>
                <a:ea typeface="Calibri" panose="020F0502020204030204" pitchFamily="34" charset="0"/>
                <a:cs typeface="Times New Roman" panose="02020603050405020304" pitchFamily="18" charset="0"/>
              </a:rPr>
              <a:t>Le cas échéant, ces déficiences seront résumées dans la lettre d’affirmation.</a:t>
            </a:r>
            <a:endParaRPr lang="fr-FR" sz="1100" dirty="0">
              <a:solidFill>
                <a:srgbClr val="2F2B20"/>
              </a:solidFill>
              <a:latin typeface="Calibri" panose="020F0502020204030204" pitchFamily="34" charset="0"/>
            </a:endParaRPr>
          </a:p>
        </p:txBody>
      </p:sp>
      <p:pic>
        <p:nvPicPr>
          <p:cNvPr id="8" name="Image 7">
            <a:extLst>
              <a:ext uri="{FF2B5EF4-FFF2-40B4-BE49-F238E27FC236}">
                <a16:creationId xmlns:a16="http://schemas.microsoft.com/office/drawing/2014/main" id="{71473868-1C10-6430-CE19-F31681DC77FC}"/>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381000" y="1536818"/>
            <a:ext cx="5760720" cy="384175"/>
          </a:xfrm>
          <a:prstGeom prst="rect">
            <a:avLst/>
          </a:prstGeom>
          <a:noFill/>
          <a:ln>
            <a:noFill/>
          </a:ln>
        </p:spPr>
      </p:pic>
      <p:pic>
        <p:nvPicPr>
          <p:cNvPr id="9" name="Image 8">
            <a:extLst>
              <a:ext uri="{FF2B5EF4-FFF2-40B4-BE49-F238E27FC236}">
                <a16:creationId xmlns:a16="http://schemas.microsoft.com/office/drawing/2014/main" id="{ACF5E1C6-CF88-D1B4-9992-C5F6DA51DAF7}"/>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381000" y="2179411"/>
            <a:ext cx="5760720" cy="384175"/>
          </a:xfrm>
          <a:prstGeom prst="rect">
            <a:avLst/>
          </a:prstGeom>
          <a:noFill/>
          <a:ln>
            <a:noFill/>
          </a:ln>
        </p:spPr>
      </p:pic>
      <p:sp>
        <p:nvSpPr>
          <p:cNvPr id="5" name="Title 4">
            <a:extLst>
              <a:ext uri="{FF2B5EF4-FFF2-40B4-BE49-F238E27FC236}">
                <a16:creationId xmlns:a16="http://schemas.microsoft.com/office/drawing/2014/main" id="{5CFC5285-7DF0-0954-C2F5-0997DD8C47BE}"/>
              </a:ext>
            </a:extLst>
          </p:cNvPr>
          <p:cNvSpPr>
            <a:spLocks noGrp="1"/>
          </p:cNvSpPr>
          <p:nvPr>
            <p:ph type="title"/>
          </p:nvPr>
        </p:nvSpPr>
        <p:spPr>
          <a:xfrm>
            <a:off x="292991" y="128183"/>
            <a:ext cx="8558017" cy="993775"/>
          </a:xfrm>
        </p:spPr>
        <p:txBody>
          <a:bodyPr>
            <a:normAutofit/>
          </a:bodyPr>
          <a:lstStyle/>
          <a:p>
            <a:r>
              <a:rPr lang="fr-FR" sz="2400" dirty="0"/>
              <a:t>ISA 265 – communication des faiblesses du contrôle interne</a:t>
            </a:r>
            <a:endParaRPr lang="en-BE" sz="2400" dirty="0"/>
          </a:p>
        </p:txBody>
      </p:sp>
    </p:spTree>
    <p:extLst>
      <p:ext uri="{BB962C8B-B14F-4D97-AF65-F5344CB8AC3E}">
        <p14:creationId xmlns:p14="http://schemas.microsoft.com/office/powerpoint/2010/main" val="1954157324"/>
      </p:ext>
    </p:extLst>
  </p:cSld>
  <p:clrMapOvr>
    <a:masterClrMapping/>
  </p:clrMapOvr>
  <p:transition spd="slow">
    <p:push dir="u"/>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a:extLst>
              <a:ext uri="{FF2B5EF4-FFF2-40B4-BE49-F238E27FC236}">
                <a16:creationId xmlns:a16="http://schemas.microsoft.com/office/drawing/2014/main" id="{D475A2F7-1362-5E76-15DA-FABA4BCD7598}"/>
              </a:ext>
            </a:extLst>
          </p:cNvPr>
          <p:cNvSpPr>
            <a:spLocks noGrp="1"/>
          </p:cNvSpPr>
          <p:nvPr>
            <p:ph type="sldNum" sz="quarter" idx="12"/>
          </p:nvPr>
        </p:nvSpPr>
        <p:spPr/>
        <p:txBody>
          <a:bodyPr/>
          <a:lstStyle/>
          <a:p>
            <a:fld id="{4643D497-C655-4B4F-9075-C2149CCBF52B}" type="slidenum">
              <a:rPr lang="fr-BE" smtClean="0"/>
              <a:t>16</a:t>
            </a:fld>
            <a:endParaRPr lang="fr-BE" dirty="0"/>
          </a:p>
        </p:txBody>
      </p:sp>
      <p:sp>
        <p:nvSpPr>
          <p:cNvPr id="10" name="ZoneTexte 9">
            <a:extLst>
              <a:ext uri="{FF2B5EF4-FFF2-40B4-BE49-F238E27FC236}">
                <a16:creationId xmlns:a16="http://schemas.microsoft.com/office/drawing/2014/main" id="{3843C52E-0729-DA06-A225-339DA9C431F0}"/>
              </a:ext>
            </a:extLst>
          </p:cNvPr>
          <p:cNvSpPr txBox="1"/>
          <p:nvPr/>
        </p:nvSpPr>
        <p:spPr>
          <a:xfrm>
            <a:off x="292991" y="992112"/>
            <a:ext cx="8348089" cy="2085507"/>
          </a:xfrm>
          <a:prstGeom prst="rect">
            <a:avLst/>
          </a:prstGeom>
          <a:noFill/>
        </p:spPr>
        <p:txBody>
          <a:bodyPr wrap="square" rtlCol="0">
            <a:spAutoFit/>
          </a:bodyPr>
          <a:lstStyle/>
          <a:p>
            <a:pPr algn="just">
              <a:lnSpc>
                <a:spcPct val="107000"/>
              </a:lnSpc>
              <a:spcAft>
                <a:spcPts val="800"/>
              </a:spcAft>
            </a:pPr>
            <a:r>
              <a:rPr lang="fr-BE" sz="1100" u="sng" kern="100" dirty="0">
                <a:effectLst/>
                <a:ea typeface="Calibri" panose="020F0502020204030204" pitchFamily="34" charset="0"/>
                <a:cs typeface="Times New Roman" panose="02020603050405020304" pitchFamily="18" charset="0"/>
              </a:rPr>
              <a:t>2 Identification des contrôles clés</a:t>
            </a:r>
            <a:endParaRPr lang="en-BE" sz="1100" kern="100" dirty="0">
              <a:effectLst/>
              <a:ea typeface="Calibri" panose="020F0502020204030204" pitchFamily="34" charset="0"/>
              <a:cs typeface="Times New Roman" panose="02020603050405020304" pitchFamily="18" charset="0"/>
            </a:endParaRPr>
          </a:p>
          <a:p>
            <a:pPr algn="just">
              <a:lnSpc>
                <a:spcPct val="107000"/>
              </a:lnSpc>
              <a:spcAft>
                <a:spcPts val="800"/>
              </a:spcAft>
            </a:pPr>
            <a:r>
              <a:rPr lang="fr-BE" sz="1100" kern="100" dirty="0">
                <a:effectLst/>
                <a:ea typeface="Calibri" panose="020F0502020204030204" pitchFamily="34" charset="0"/>
                <a:cs typeface="Times New Roman" panose="02020603050405020304" pitchFamily="18" charset="0"/>
              </a:rPr>
              <a:t>Suite à nos entretiens avec le management/la direction, nous avons identifié les contrôles clés suivants xxx et les avons testés. </a:t>
            </a:r>
            <a:endParaRPr lang="en-BE" sz="1100" kern="100" dirty="0">
              <a:effectLst/>
              <a:ea typeface="Calibri" panose="020F0502020204030204" pitchFamily="34" charset="0"/>
              <a:cs typeface="Times New Roman" panose="02020603050405020304" pitchFamily="18" charset="0"/>
            </a:endParaRPr>
          </a:p>
          <a:p>
            <a:pPr algn="just"/>
            <a:r>
              <a:rPr lang="fr-BE" sz="1100" dirty="0">
                <a:effectLst/>
                <a:ea typeface="Calibri" panose="020F0502020204030204" pitchFamily="34" charset="0"/>
                <a:cs typeface="Times New Roman" panose="02020603050405020304" pitchFamily="18" charset="0"/>
              </a:rPr>
              <a:t>Les résultats de nos tests sont satisfaisants/ne sont pas satisfaisants.</a:t>
            </a:r>
          </a:p>
          <a:p>
            <a:pPr algn="just"/>
            <a:endParaRPr lang="fr-BE" sz="1100" dirty="0">
              <a:effectLst/>
              <a:ea typeface="Calibri" panose="020F0502020204030204" pitchFamily="34" charset="0"/>
              <a:cs typeface="Times New Roman" panose="02020603050405020304" pitchFamily="18" charset="0"/>
            </a:endParaRPr>
          </a:p>
          <a:p>
            <a:pPr algn="just">
              <a:lnSpc>
                <a:spcPct val="107000"/>
              </a:lnSpc>
              <a:spcAft>
                <a:spcPts val="800"/>
              </a:spcAft>
            </a:pPr>
            <a:r>
              <a:rPr lang="fr-BE" sz="1100" dirty="0">
                <a:effectLst/>
                <a:ea typeface="Calibri" panose="020F0502020204030204" pitchFamily="34" charset="0"/>
                <a:cs typeface="Times New Roman" panose="02020603050405020304" pitchFamily="18" charset="0"/>
              </a:rPr>
              <a:t>Nous avons attiré l’attention du management sur la nécessité de documenter et de superviser ces </a:t>
            </a:r>
            <a:r>
              <a:rPr lang="fr-BE" sz="1100" kern="100" dirty="0">
                <a:effectLst/>
                <a:ea typeface="Calibri" panose="020F0502020204030204" pitchFamily="34" charset="0"/>
                <a:cs typeface="Times New Roman" panose="02020603050405020304" pitchFamily="18" charset="0"/>
              </a:rPr>
              <a:t>contrôles afin de pouvoir les insérer dans notre approche d’audit.</a:t>
            </a:r>
            <a:endParaRPr lang="en-BE" sz="1100" kern="100" dirty="0">
              <a:effectLst/>
              <a:ea typeface="Calibri" panose="020F0502020204030204" pitchFamily="34" charset="0"/>
              <a:cs typeface="Times New Roman" panose="02020603050405020304" pitchFamily="18" charset="0"/>
            </a:endParaRPr>
          </a:p>
          <a:p>
            <a:pPr algn="just">
              <a:lnSpc>
                <a:spcPct val="107000"/>
              </a:lnSpc>
              <a:spcAft>
                <a:spcPts val="800"/>
              </a:spcAft>
            </a:pPr>
            <a:r>
              <a:rPr lang="fr-BE" sz="1100" kern="100" dirty="0">
                <a:effectLst/>
                <a:ea typeface="Calibri" panose="020F0502020204030204" pitchFamily="34" charset="0"/>
                <a:cs typeface="Times New Roman" panose="02020603050405020304" pitchFamily="18" charset="0"/>
              </a:rPr>
              <a:t>Ou</a:t>
            </a:r>
            <a:endParaRPr lang="en-BE" sz="1100" kern="100" dirty="0">
              <a:effectLst/>
              <a:ea typeface="Calibri" panose="020F0502020204030204" pitchFamily="34" charset="0"/>
              <a:cs typeface="Times New Roman" panose="02020603050405020304" pitchFamily="18" charset="0"/>
            </a:endParaRPr>
          </a:p>
          <a:p>
            <a:pPr algn="just"/>
            <a:r>
              <a:rPr lang="fr-BE" sz="1100" dirty="0">
                <a:effectLst/>
                <a:ea typeface="Calibri" panose="020F0502020204030204" pitchFamily="34" charset="0"/>
                <a:cs typeface="Times New Roman" panose="02020603050405020304" pitchFamily="18" charset="0"/>
              </a:rPr>
              <a:t>Le management nous a confirmé ne pas avoir mis en place de contrôles clés. Nous avons attiré l’attention de la direction dans notre lettre du xxx sur la nécessité de mettre en place des contrôles clés sur les cycles à risques.</a:t>
            </a:r>
            <a:endParaRPr lang="en-BE" sz="1100" kern="100" dirty="0">
              <a:effectLst/>
              <a:ea typeface="Calibri" panose="020F0502020204030204" pitchFamily="34" charset="0"/>
              <a:cs typeface="Times New Roman" panose="02020603050405020304" pitchFamily="18" charset="0"/>
            </a:endParaRPr>
          </a:p>
        </p:txBody>
      </p:sp>
      <p:sp>
        <p:nvSpPr>
          <p:cNvPr id="6" name="Title 4">
            <a:extLst>
              <a:ext uri="{FF2B5EF4-FFF2-40B4-BE49-F238E27FC236}">
                <a16:creationId xmlns:a16="http://schemas.microsoft.com/office/drawing/2014/main" id="{30BBC66C-9012-6B0A-9A6E-1DABE8CF5BF9}"/>
              </a:ext>
            </a:extLst>
          </p:cNvPr>
          <p:cNvSpPr txBox="1">
            <a:spLocks/>
          </p:cNvSpPr>
          <p:nvPr/>
        </p:nvSpPr>
        <p:spPr>
          <a:xfrm>
            <a:off x="292991" y="128183"/>
            <a:ext cx="8558017" cy="993775"/>
          </a:xfrm>
          <a:prstGeom prst="rect">
            <a:avLst/>
          </a:prstGeom>
        </p:spPr>
        <p:txBody>
          <a:bodyPr vert="horz" lIns="91440" tIns="45720" rIns="91440" bIns="45720" rtlCol="0" anchor="ctr">
            <a:normAutofit/>
          </a:bodyPr>
          <a:lstStyle>
            <a:lvl1pPr algn="ctr" defTabSz="914400" rtl="0" eaLnBrk="1" latinLnBrk="0" hangingPunct="1">
              <a:lnSpc>
                <a:spcPct val="90000"/>
              </a:lnSpc>
              <a:spcBef>
                <a:spcPct val="0"/>
              </a:spcBef>
              <a:buNone/>
              <a:defRPr sz="2800" b="1" kern="1200">
                <a:solidFill>
                  <a:schemeClr val="tx1"/>
                </a:solidFill>
                <a:latin typeface="+mj-lt"/>
                <a:ea typeface="+mj-ea"/>
                <a:cs typeface="+mj-cs"/>
              </a:defRPr>
            </a:lvl1pPr>
          </a:lstStyle>
          <a:p>
            <a:r>
              <a:rPr lang="fr-FR" sz="2400" dirty="0"/>
              <a:t>ISA 265 – communication des faiblesses du contrôle interne</a:t>
            </a:r>
            <a:endParaRPr lang="en-BE" sz="2400" dirty="0"/>
          </a:p>
        </p:txBody>
      </p:sp>
    </p:spTree>
    <p:extLst>
      <p:ext uri="{BB962C8B-B14F-4D97-AF65-F5344CB8AC3E}">
        <p14:creationId xmlns:p14="http://schemas.microsoft.com/office/powerpoint/2010/main" val="3054631003"/>
      </p:ext>
    </p:extLst>
  </p:cSld>
  <p:clrMapOvr>
    <a:masterClrMapping/>
  </p:clrMapOvr>
  <p:transition spd="slow">
    <p:push dir="u"/>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a:extLst>
              <a:ext uri="{FF2B5EF4-FFF2-40B4-BE49-F238E27FC236}">
                <a16:creationId xmlns:a16="http://schemas.microsoft.com/office/drawing/2014/main" id="{D475A2F7-1362-5E76-15DA-FABA4BCD7598}"/>
              </a:ext>
            </a:extLst>
          </p:cNvPr>
          <p:cNvSpPr>
            <a:spLocks noGrp="1"/>
          </p:cNvSpPr>
          <p:nvPr>
            <p:ph type="sldNum" sz="quarter" idx="12"/>
          </p:nvPr>
        </p:nvSpPr>
        <p:spPr/>
        <p:txBody>
          <a:bodyPr/>
          <a:lstStyle/>
          <a:p>
            <a:fld id="{4643D497-C655-4B4F-9075-C2149CCBF52B}" type="slidenum">
              <a:rPr lang="fr-BE" smtClean="0"/>
              <a:t>17</a:t>
            </a:fld>
            <a:endParaRPr lang="fr-BE" dirty="0"/>
          </a:p>
        </p:txBody>
      </p:sp>
      <p:sp>
        <p:nvSpPr>
          <p:cNvPr id="10" name="ZoneTexte 9">
            <a:extLst>
              <a:ext uri="{FF2B5EF4-FFF2-40B4-BE49-F238E27FC236}">
                <a16:creationId xmlns:a16="http://schemas.microsoft.com/office/drawing/2014/main" id="{3843C52E-0729-DA06-A225-339DA9C431F0}"/>
              </a:ext>
            </a:extLst>
          </p:cNvPr>
          <p:cNvSpPr txBox="1"/>
          <p:nvPr/>
        </p:nvSpPr>
        <p:spPr>
          <a:xfrm>
            <a:off x="292991" y="992112"/>
            <a:ext cx="8348089" cy="830997"/>
          </a:xfrm>
          <a:prstGeom prst="rect">
            <a:avLst/>
          </a:prstGeom>
          <a:noFill/>
        </p:spPr>
        <p:txBody>
          <a:bodyPr wrap="square" rtlCol="0">
            <a:spAutoFit/>
          </a:bodyPr>
          <a:lstStyle/>
          <a:p>
            <a:pPr algn="l"/>
            <a:endParaRPr lang="fr-FR" sz="1600" dirty="0">
              <a:latin typeface="Calibri" panose="020F0502020204030204" pitchFamily="34" charset="0"/>
            </a:endParaRPr>
          </a:p>
          <a:p>
            <a:pPr algn="l"/>
            <a:endParaRPr lang="fr-FR" sz="1600" b="0" i="0" u="none" strike="noStrike" dirty="0">
              <a:effectLst/>
              <a:latin typeface="Calibri" panose="020F0502020204030204" pitchFamily="34" charset="0"/>
            </a:endParaRPr>
          </a:p>
          <a:p>
            <a:pPr marL="285750" indent="-285750" algn="l">
              <a:buFontTx/>
              <a:buChar char="-"/>
            </a:pPr>
            <a:endParaRPr lang="fr-FR" sz="1600" dirty="0">
              <a:solidFill>
                <a:srgbClr val="2F2B20"/>
              </a:solidFill>
              <a:latin typeface="Calibri" panose="020F0502020204030204" pitchFamily="34" charset="0"/>
            </a:endParaRPr>
          </a:p>
        </p:txBody>
      </p:sp>
      <p:graphicFrame>
        <p:nvGraphicFramePr>
          <p:cNvPr id="2" name="Tableau 4">
            <a:extLst>
              <a:ext uri="{FF2B5EF4-FFF2-40B4-BE49-F238E27FC236}">
                <a16:creationId xmlns:a16="http://schemas.microsoft.com/office/drawing/2014/main" id="{97C10196-7A08-1AA3-B778-D57E0AD067C4}"/>
              </a:ext>
            </a:extLst>
          </p:cNvPr>
          <p:cNvGraphicFramePr>
            <a:graphicFrameLocks noGrp="1"/>
          </p:cNvGraphicFramePr>
          <p:nvPr>
            <p:extLst>
              <p:ext uri="{D42A27DB-BD31-4B8C-83A1-F6EECF244321}">
                <p14:modId xmlns:p14="http://schemas.microsoft.com/office/powerpoint/2010/main" val="1364246795"/>
              </p:ext>
            </p:extLst>
          </p:nvPr>
        </p:nvGraphicFramePr>
        <p:xfrm>
          <a:off x="322382" y="961548"/>
          <a:ext cx="8289306" cy="3011154"/>
        </p:xfrm>
        <a:graphic>
          <a:graphicData uri="http://schemas.openxmlformats.org/drawingml/2006/table">
            <a:tbl>
              <a:tblPr firstRow="1" bandRow="1">
                <a:tableStyleId>{5C22544A-7EE6-4342-B048-85BDC9FD1C3A}</a:tableStyleId>
              </a:tblPr>
              <a:tblGrid>
                <a:gridCol w="357994">
                  <a:extLst>
                    <a:ext uri="{9D8B030D-6E8A-4147-A177-3AD203B41FA5}">
                      <a16:colId xmlns:a16="http://schemas.microsoft.com/office/drawing/2014/main" val="4241261406"/>
                    </a:ext>
                  </a:extLst>
                </a:gridCol>
                <a:gridCol w="1005459">
                  <a:extLst>
                    <a:ext uri="{9D8B030D-6E8A-4147-A177-3AD203B41FA5}">
                      <a16:colId xmlns:a16="http://schemas.microsoft.com/office/drawing/2014/main" val="3705132759"/>
                    </a:ext>
                  </a:extLst>
                </a:gridCol>
                <a:gridCol w="3069801">
                  <a:extLst>
                    <a:ext uri="{9D8B030D-6E8A-4147-A177-3AD203B41FA5}">
                      <a16:colId xmlns:a16="http://schemas.microsoft.com/office/drawing/2014/main" val="230574239"/>
                    </a:ext>
                  </a:extLst>
                </a:gridCol>
                <a:gridCol w="1928026">
                  <a:extLst>
                    <a:ext uri="{9D8B030D-6E8A-4147-A177-3AD203B41FA5}">
                      <a16:colId xmlns:a16="http://schemas.microsoft.com/office/drawing/2014/main" val="3116067518"/>
                    </a:ext>
                  </a:extLst>
                </a:gridCol>
                <a:gridCol w="1928026">
                  <a:extLst>
                    <a:ext uri="{9D8B030D-6E8A-4147-A177-3AD203B41FA5}">
                      <a16:colId xmlns:a16="http://schemas.microsoft.com/office/drawing/2014/main" val="502491114"/>
                    </a:ext>
                  </a:extLst>
                </a:gridCol>
              </a:tblGrid>
              <a:tr h="433002">
                <a:tc>
                  <a:txBody>
                    <a:bodyPr/>
                    <a:lstStyle/>
                    <a:p>
                      <a:r>
                        <a:rPr lang="fr-FR" sz="1000" dirty="0"/>
                        <a:t>N°</a:t>
                      </a:r>
                      <a:endParaRPr lang="fr-BE" sz="1000" dirty="0"/>
                    </a:p>
                  </a:txBody>
                  <a:tcPr/>
                </a:tc>
                <a:tc>
                  <a:txBody>
                    <a:bodyPr/>
                    <a:lstStyle/>
                    <a:p>
                      <a:r>
                        <a:rPr lang="fr-FR" sz="1000" dirty="0"/>
                        <a:t>Thème</a:t>
                      </a:r>
                      <a:endParaRPr lang="fr-BE" sz="1000" dirty="0"/>
                    </a:p>
                  </a:txBody>
                  <a:tcPr/>
                </a:tc>
                <a:tc>
                  <a:txBody>
                    <a:bodyPr/>
                    <a:lstStyle/>
                    <a:p>
                      <a:r>
                        <a:rPr lang="fr-FR" sz="1000" dirty="0"/>
                        <a:t>Observation</a:t>
                      </a:r>
                      <a:endParaRPr lang="fr-BE" sz="1000" dirty="0"/>
                    </a:p>
                  </a:txBody>
                  <a:tcPr/>
                </a:tc>
                <a:tc>
                  <a:txBody>
                    <a:bodyPr/>
                    <a:lstStyle/>
                    <a:p>
                      <a:r>
                        <a:rPr lang="fr-FR" sz="1000" dirty="0"/>
                        <a:t>Management feedback</a:t>
                      </a:r>
                      <a:endParaRPr lang="fr-BE" sz="1000" dirty="0"/>
                    </a:p>
                  </a:txBody>
                  <a:tcPr/>
                </a:tc>
                <a:tc>
                  <a:txBody>
                    <a:bodyPr/>
                    <a:lstStyle/>
                    <a:p>
                      <a:r>
                        <a:rPr lang="fr-FR" sz="1000" dirty="0"/>
                        <a:t>Impact potentiel sur l’opinion (ISA 705)</a:t>
                      </a:r>
                      <a:endParaRPr lang="fr-BE" sz="1000" dirty="0"/>
                    </a:p>
                  </a:txBody>
                  <a:tcPr/>
                </a:tc>
                <a:extLst>
                  <a:ext uri="{0D108BD9-81ED-4DB2-BD59-A6C34878D82A}">
                    <a16:rowId xmlns:a16="http://schemas.microsoft.com/office/drawing/2014/main" val="2106850564"/>
                  </a:ext>
                </a:extLst>
              </a:tr>
              <a:tr h="1956073">
                <a:tc>
                  <a:txBody>
                    <a:bodyPr/>
                    <a:lstStyle/>
                    <a:p>
                      <a:r>
                        <a:rPr lang="fr-FR" sz="1000" dirty="0"/>
                        <a:t>1</a:t>
                      </a:r>
                      <a:endParaRPr lang="fr-BE" sz="1000" dirty="0"/>
                    </a:p>
                  </a:txBody>
                  <a:tcPr/>
                </a:tc>
                <a:tc>
                  <a:txBody>
                    <a:bodyPr/>
                    <a:lstStyle/>
                    <a:p>
                      <a:r>
                        <a:rPr lang="fr-FR" sz="1000" dirty="0"/>
                        <a:t>Confirmations externes</a:t>
                      </a:r>
                    </a:p>
                    <a:p>
                      <a:r>
                        <a:rPr lang="fr-FR" sz="1000" dirty="0"/>
                        <a:t>(ISA 505)</a:t>
                      </a:r>
                      <a:endParaRPr lang="fr-BE" sz="1000" dirty="0"/>
                    </a:p>
                  </a:txBody>
                  <a:tcPr/>
                </a:tc>
                <a:tc>
                  <a:txBody>
                    <a:bodyPr/>
                    <a:lstStyle/>
                    <a:p>
                      <a:pPr algn="just"/>
                      <a:r>
                        <a:rPr lang="fr-FR" sz="1000" u="sng" dirty="0"/>
                        <a:t>Scope limitation (ISA 505.9</a:t>
                      </a:r>
                      <a:r>
                        <a:rPr lang="fr-FR" sz="1000" u="sng" dirty="0">
                          <a:solidFill>
                            <a:schemeClr val="tx1"/>
                          </a:solidFill>
                        </a:rPr>
                        <a:t>)*</a:t>
                      </a:r>
                      <a:r>
                        <a:rPr lang="fr-FR" sz="1000" dirty="0"/>
                        <a:t> : </a:t>
                      </a:r>
                    </a:p>
                    <a:p>
                      <a:pPr algn="just"/>
                      <a:endParaRPr lang="fr-FR" sz="200" dirty="0"/>
                    </a:p>
                    <a:p>
                      <a:pPr algn="just"/>
                      <a:r>
                        <a:rPr lang="fr-FR" sz="1000" dirty="0"/>
                        <a:t>Lors de nos travaux de contrôle, la direction a refusé que nous adressions une demande de confirmation externe auprès du fournisseur ABC.</a:t>
                      </a:r>
                    </a:p>
                    <a:p>
                      <a:pPr algn="just"/>
                      <a:endParaRPr lang="fr-FR" sz="300" dirty="0"/>
                    </a:p>
                    <a:p>
                      <a:pPr algn="just"/>
                      <a:r>
                        <a:rPr lang="fr-FR" sz="1000" dirty="0"/>
                        <a:t>De notre point de vue, ce refus ne présente pas un caractère raisonnable pour les raisons XYZ.</a:t>
                      </a:r>
                    </a:p>
                    <a:p>
                      <a:pPr algn="just"/>
                      <a:endParaRPr lang="fr-FR" sz="300" dirty="0"/>
                    </a:p>
                    <a:p>
                      <a:pPr algn="just"/>
                      <a:r>
                        <a:rPr lang="fr-FR" sz="1000" dirty="0"/>
                        <a:t>Outre l’impact de cette limitation sur notre opinion (voir ci-contre), nous attirons votre attention sur les dispositions pénales prévues par la loi, notamment pour ceux qui font obstacles aux travaux du commissaire (art 3:96 et 3:97 CSA).</a:t>
                      </a:r>
                    </a:p>
                    <a:p>
                      <a:pPr algn="l"/>
                      <a:endParaRPr lang="fr-BE" sz="500" dirty="0"/>
                    </a:p>
                  </a:txBody>
                  <a:tcPr/>
                </a:tc>
                <a:tc>
                  <a:txBody>
                    <a:bodyPr/>
                    <a:lstStyle/>
                    <a:p>
                      <a:endParaRPr lang="fr-FR" sz="1000" dirty="0"/>
                    </a:p>
                  </a:txBody>
                  <a:tcPr/>
                </a:tc>
                <a:tc>
                  <a:txBody>
                    <a:bodyPr/>
                    <a:lstStyle/>
                    <a:p>
                      <a:endParaRPr lang="fr-FR" sz="1000" dirty="0"/>
                    </a:p>
                  </a:txBody>
                  <a:tcPr/>
                </a:tc>
                <a:extLst>
                  <a:ext uri="{0D108BD9-81ED-4DB2-BD59-A6C34878D82A}">
                    <a16:rowId xmlns:a16="http://schemas.microsoft.com/office/drawing/2014/main" val="2156956885"/>
                  </a:ext>
                </a:extLst>
              </a:tr>
              <a:tr h="612192">
                <a:tc>
                  <a:txBody>
                    <a:bodyPr/>
                    <a:lstStyle/>
                    <a:p>
                      <a:endParaRPr lang="fr-FR" sz="1000" dirty="0"/>
                    </a:p>
                  </a:txBody>
                  <a:tcPr/>
                </a:tc>
                <a:tc>
                  <a:txBody>
                    <a:bodyPr/>
                    <a:lstStyle/>
                    <a:p>
                      <a:endParaRPr lang="fr-BE" sz="1000" dirty="0"/>
                    </a:p>
                  </a:txBody>
                  <a:tcPr/>
                </a:tc>
                <a:tc>
                  <a:txBody>
                    <a:bodyPr/>
                    <a:lstStyle/>
                    <a:p>
                      <a:endParaRPr lang="fr-BE" sz="1000" dirty="0"/>
                    </a:p>
                  </a:txBody>
                  <a:tcPr/>
                </a:tc>
                <a:tc>
                  <a:txBody>
                    <a:bodyPr/>
                    <a:lstStyle/>
                    <a:p>
                      <a:endParaRPr lang="fr-BE" sz="1000" dirty="0"/>
                    </a:p>
                  </a:txBody>
                  <a:tcPr/>
                </a:tc>
                <a:tc>
                  <a:txBody>
                    <a:bodyPr/>
                    <a:lstStyle/>
                    <a:p>
                      <a:endParaRPr lang="fr-BE" sz="1000" dirty="0"/>
                    </a:p>
                  </a:txBody>
                  <a:tcPr/>
                </a:tc>
                <a:extLst>
                  <a:ext uri="{0D108BD9-81ED-4DB2-BD59-A6C34878D82A}">
                    <a16:rowId xmlns:a16="http://schemas.microsoft.com/office/drawing/2014/main" val="2598572521"/>
                  </a:ext>
                </a:extLst>
              </a:tr>
            </a:tbl>
          </a:graphicData>
        </a:graphic>
      </p:graphicFrame>
      <p:sp>
        <p:nvSpPr>
          <p:cNvPr id="5" name="ZoneTexte 4">
            <a:extLst>
              <a:ext uri="{FF2B5EF4-FFF2-40B4-BE49-F238E27FC236}">
                <a16:creationId xmlns:a16="http://schemas.microsoft.com/office/drawing/2014/main" id="{D7C2E9F4-B42D-3593-E717-8368A3DA02B6}"/>
              </a:ext>
            </a:extLst>
          </p:cNvPr>
          <p:cNvSpPr txBox="1"/>
          <p:nvPr/>
        </p:nvSpPr>
        <p:spPr>
          <a:xfrm>
            <a:off x="149298" y="4310877"/>
            <a:ext cx="8289307" cy="784830"/>
          </a:xfrm>
          <a:prstGeom prst="rect">
            <a:avLst/>
          </a:prstGeom>
          <a:noFill/>
        </p:spPr>
        <p:txBody>
          <a:bodyPr wrap="square" rtlCol="0">
            <a:spAutoFit/>
          </a:bodyPr>
          <a:lstStyle/>
          <a:p>
            <a:pPr algn="just"/>
            <a:r>
              <a:rPr lang="fr-BE" sz="900" i="1" u="sng" dirty="0">
                <a:effectLst/>
                <a:latin typeface="Calibri" panose="020F0502020204030204" pitchFamily="34" charset="0"/>
                <a:ea typeface="Calibri" panose="020F0502020204030204" pitchFamily="34" charset="0"/>
              </a:rPr>
              <a:t>*ISA 505.9.</a:t>
            </a:r>
            <a:r>
              <a:rPr lang="fr-BE" sz="900" i="1" dirty="0">
                <a:effectLst/>
                <a:latin typeface="Calibri" panose="020F0502020204030204" pitchFamily="34" charset="0"/>
                <a:ea typeface="Calibri" panose="020F0502020204030204" pitchFamily="34" charset="0"/>
              </a:rPr>
              <a:t> : Si l'auditeur conclut que le refus de la direction de lui permettre d'adresser une demande de confirmation ne présente pas un caractère raisonnable, (…), il doit en informer les personnes constituant le gouvernement d'entreprise conformément à la Norme ISA 260 (révisée). Il doit également en examiner les incidences sur l'audit et sur son opinion d'audit, conformément à la Norme ISA 705 (révisée).</a:t>
            </a:r>
            <a:endParaRPr lang="fr-BE" sz="900" dirty="0">
              <a:effectLst/>
              <a:latin typeface="Calibri" panose="020F0502020204030204" pitchFamily="34" charset="0"/>
              <a:ea typeface="Calibri" panose="020F0502020204030204" pitchFamily="34" charset="0"/>
            </a:endParaRPr>
          </a:p>
          <a:p>
            <a:endParaRPr lang="fr-BE" dirty="0"/>
          </a:p>
        </p:txBody>
      </p:sp>
      <p:sp>
        <p:nvSpPr>
          <p:cNvPr id="7" name="Title 6">
            <a:extLst>
              <a:ext uri="{FF2B5EF4-FFF2-40B4-BE49-F238E27FC236}">
                <a16:creationId xmlns:a16="http://schemas.microsoft.com/office/drawing/2014/main" id="{D516BC7B-B629-B3CD-9853-5FE8EB8CE9C7}"/>
              </a:ext>
            </a:extLst>
          </p:cNvPr>
          <p:cNvSpPr>
            <a:spLocks noGrp="1"/>
          </p:cNvSpPr>
          <p:nvPr>
            <p:ph type="title"/>
          </p:nvPr>
        </p:nvSpPr>
        <p:spPr/>
        <p:txBody>
          <a:bodyPr>
            <a:normAutofit/>
          </a:bodyPr>
          <a:lstStyle/>
          <a:p>
            <a:r>
              <a:rPr lang="en-US" sz="2400" dirty="0"/>
              <a:t>ISA 505 – confirmations externes</a:t>
            </a:r>
            <a:endParaRPr lang="en-BE" sz="2400" dirty="0"/>
          </a:p>
        </p:txBody>
      </p:sp>
    </p:spTree>
    <p:extLst>
      <p:ext uri="{BB962C8B-B14F-4D97-AF65-F5344CB8AC3E}">
        <p14:creationId xmlns:p14="http://schemas.microsoft.com/office/powerpoint/2010/main" val="755617569"/>
      </p:ext>
    </p:extLst>
  </p:cSld>
  <p:clrMapOvr>
    <a:masterClrMapping/>
  </p:clrMapOvr>
  <p:transition spd="slow">
    <p:push dir="u"/>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a:extLst>
              <a:ext uri="{FF2B5EF4-FFF2-40B4-BE49-F238E27FC236}">
                <a16:creationId xmlns:a16="http://schemas.microsoft.com/office/drawing/2014/main" id="{D475A2F7-1362-5E76-15DA-FABA4BCD7598}"/>
              </a:ext>
            </a:extLst>
          </p:cNvPr>
          <p:cNvSpPr>
            <a:spLocks noGrp="1"/>
          </p:cNvSpPr>
          <p:nvPr>
            <p:ph type="sldNum" sz="quarter" idx="12"/>
          </p:nvPr>
        </p:nvSpPr>
        <p:spPr/>
        <p:txBody>
          <a:bodyPr/>
          <a:lstStyle/>
          <a:p>
            <a:fld id="{4643D497-C655-4B4F-9075-C2149CCBF52B}" type="slidenum">
              <a:rPr lang="fr-BE" smtClean="0"/>
              <a:t>18</a:t>
            </a:fld>
            <a:endParaRPr lang="fr-BE" dirty="0"/>
          </a:p>
        </p:txBody>
      </p:sp>
      <p:sp>
        <p:nvSpPr>
          <p:cNvPr id="10" name="ZoneTexte 9">
            <a:extLst>
              <a:ext uri="{FF2B5EF4-FFF2-40B4-BE49-F238E27FC236}">
                <a16:creationId xmlns:a16="http://schemas.microsoft.com/office/drawing/2014/main" id="{3843C52E-0729-DA06-A225-339DA9C431F0}"/>
              </a:ext>
            </a:extLst>
          </p:cNvPr>
          <p:cNvSpPr txBox="1"/>
          <p:nvPr/>
        </p:nvSpPr>
        <p:spPr>
          <a:xfrm>
            <a:off x="292991" y="992112"/>
            <a:ext cx="8348089" cy="830997"/>
          </a:xfrm>
          <a:prstGeom prst="rect">
            <a:avLst/>
          </a:prstGeom>
          <a:noFill/>
        </p:spPr>
        <p:txBody>
          <a:bodyPr wrap="square" rtlCol="0">
            <a:spAutoFit/>
          </a:bodyPr>
          <a:lstStyle/>
          <a:p>
            <a:pPr algn="l"/>
            <a:endParaRPr lang="fr-FR" sz="1600" dirty="0">
              <a:latin typeface="Calibri" panose="020F0502020204030204" pitchFamily="34" charset="0"/>
            </a:endParaRPr>
          </a:p>
          <a:p>
            <a:pPr algn="l"/>
            <a:endParaRPr lang="fr-FR" sz="1600" b="0" i="0" u="none" strike="noStrike" dirty="0">
              <a:effectLst/>
              <a:latin typeface="Calibri" panose="020F0502020204030204" pitchFamily="34" charset="0"/>
            </a:endParaRPr>
          </a:p>
          <a:p>
            <a:pPr marL="285750" indent="-285750" algn="l">
              <a:buFontTx/>
              <a:buChar char="-"/>
            </a:pPr>
            <a:endParaRPr lang="fr-FR" sz="1600" dirty="0">
              <a:solidFill>
                <a:srgbClr val="2F2B20"/>
              </a:solidFill>
              <a:latin typeface="Calibri" panose="020F0502020204030204" pitchFamily="34" charset="0"/>
            </a:endParaRPr>
          </a:p>
        </p:txBody>
      </p:sp>
      <p:graphicFrame>
        <p:nvGraphicFramePr>
          <p:cNvPr id="2" name="Tableau 4">
            <a:extLst>
              <a:ext uri="{FF2B5EF4-FFF2-40B4-BE49-F238E27FC236}">
                <a16:creationId xmlns:a16="http://schemas.microsoft.com/office/drawing/2014/main" id="{97C10196-7A08-1AA3-B778-D57E0AD067C4}"/>
              </a:ext>
            </a:extLst>
          </p:cNvPr>
          <p:cNvGraphicFramePr>
            <a:graphicFrameLocks noGrp="1"/>
          </p:cNvGraphicFramePr>
          <p:nvPr>
            <p:extLst>
              <p:ext uri="{D42A27DB-BD31-4B8C-83A1-F6EECF244321}">
                <p14:modId xmlns:p14="http://schemas.microsoft.com/office/powerpoint/2010/main" val="2495370532"/>
              </p:ext>
            </p:extLst>
          </p:nvPr>
        </p:nvGraphicFramePr>
        <p:xfrm>
          <a:off x="466535" y="961548"/>
          <a:ext cx="8210929" cy="3001267"/>
        </p:xfrm>
        <a:graphic>
          <a:graphicData uri="http://schemas.openxmlformats.org/drawingml/2006/table">
            <a:tbl>
              <a:tblPr firstRow="1" bandRow="1">
                <a:tableStyleId>{5C22544A-7EE6-4342-B048-85BDC9FD1C3A}</a:tableStyleId>
              </a:tblPr>
              <a:tblGrid>
                <a:gridCol w="354609">
                  <a:extLst>
                    <a:ext uri="{9D8B030D-6E8A-4147-A177-3AD203B41FA5}">
                      <a16:colId xmlns:a16="http://schemas.microsoft.com/office/drawing/2014/main" val="4241261406"/>
                    </a:ext>
                  </a:extLst>
                </a:gridCol>
                <a:gridCol w="995952">
                  <a:extLst>
                    <a:ext uri="{9D8B030D-6E8A-4147-A177-3AD203B41FA5}">
                      <a16:colId xmlns:a16="http://schemas.microsoft.com/office/drawing/2014/main" val="3705132759"/>
                    </a:ext>
                  </a:extLst>
                </a:gridCol>
                <a:gridCol w="3040776">
                  <a:extLst>
                    <a:ext uri="{9D8B030D-6E8A-4147-A177-3AD203B41FA5}">
                      <a16:colId xmlns:a16="http://schemas.microsoft.com/office/drawing/2014/main" val="230574239"/>
                    </a:ext>
                  </a:extLst>
                </a:gridCol>
                <a:gridCol w="1909796">
                  <a:extLst>
                    <a:ext uri="{9D8B030D-6E8A-4147-A177-3AD203B41FA5}">
                      <a16:colId xmlns:a16="http://schemas.microsoft.com/office/drawing/2014/main" val="273759055"/>
                    </a:ext>
                  </a:extLst>
                </a:gridCol>
                <a:gridCol w="1909796">
                  <a:extLst>
                    <a:ext uri="{9D8B030D-6E8A-4147-A177-3AD203B41FA5}">
                      <a16:colId xmlns:a16="http://schemas.microsoft.com/office/drawing/2014/main" val="502491114"/>
                    </a:ext>
                  </a:extLst>
                </a:gridCol>
              </a:tblGrid>
              <a:tr h="433002">
                <a:tc>
                  <a:txBody>
                    <a:bodyPr/>
                    <a:lstStyle/>
                    <a:p>
                      <a:r>
                        <a:rPr lang="fr-FR" sz="1000" dirty="0"/>
                        <a:t>N°</a:t>
                      </a:r>
                      <a:endParaRPr lang="fr-BE" sz="1000" dirty="0"/>
                    </a:p>
                  </a:txBody>
                  <a:tcPr/>
                </a:tc>
                <a:tc>
                  <a:txBody>
                    <a:bodyPr/>
                    <a:lstStyle/>
                    <a:p>
                      <a:r>
                        <a:rPr lang="fr-FR" sz="1000" dirty="0"/>
                        <a:t>Thème</a:t>
                      </a:r>
                      <a:endParaRPr lang="fr-BE" sz="1000" dirty="0"/>
                    </a:p>
                  </a:txBody>
                  <a:tcPr/>
                </a:tc>
                <a:tc>
                  <a:txBody>
                    <a:bodyPr/>
                    <a:lstStyle/>
                    <a:p>
                      <a:r>
                        <a:rPr lang="fr-FR" sz="1000" dirty="0"/>
                        <a:t>Observation</a:t>
                      </a:r>
                      <a:endParaRPr lang="fr-BE" sz="1000" dirty="0"/>
                    </a:p>
                  </a:txBody>
                  <a:tcPr/>
                </a:tc>
                <a:tc>
                  <a:txBody>
                    <a:bodyPr/>
                    <a:lstStyle/>
                    <a:p>
                      <a:r>
                        <a:rPr lang="fr-FR" sz="1000" dirty="0"/>
                        <a:t>Management feedback</a:t>
                      </a:r>
                      <a:endParaRPr lang="fr-BE" sz="1000" dirty="0"/>
                    </a:p>
                  </a:txBody>
                  <a:tcPr/>
                </a:tc>
                <a:tc>
                  <a:txBody>
                    <a:bodyPr/>
                    <a:lstStyle/>
                    <a:p>
                      <a:r>
                        <a:rPr lang="fr-FR" sz="1000" dirty="0"/>
                        <a:t>Impact potentiel sur l’opinion (ISA 705)</a:t>
                      </a:r>
                      <a:endParaRPr lang="fr-BE" sz="1000" dirty="0"/>
                    </a:p>
                  </a:txBody>
                  <a:tcPr/>
                </a:tc>
                <a:extLst>
                  <a:ext uri="{0D108BD9-81ED-4DB2-BD59-A6C34878D82A}">
                    <a16:rowId xmlns:a16="http://schemas.microsoft.com/office/drawing/2014/main" val="2106850564"/>
                  </a:ext>
                </a:extLst>
              </a:tr>
              <a:tr h="1956073">
                <a:tc>
                  <a:txBody>
                    <a:bodyPr/>
                    <a:lstStyle/>
                    <a:p>
                      <a:r>
                        <a:rPr lang="fr-FR" sz="1000" dirty="0"/>
                        <a:t>2</a:t>
                      </a:r>
                      <a:endParaRPr lang="fr-BE" sz="1000" dirty="0"/>
                    </a:p>
                  </a:txBody>
                  <a:tcPr/>
                </a:tc>
                <a:tc>
                  <a:txBody>
                    <a:bodyPr/>
                    <a:lstStyle/>
                    <a:p>
                      <a:pPr algn="just"/>
                      <a:r>
                        <a:rPr lang="fr-FR" sz="1000" dirty="0"/>
                        <a:t>Confirmations externes</a:t>
                      </a:r>
                    </a:p>
                    <a:p>
                      <a:pPr algn="just"/>
                      <a:r>
                        <a:rPr lang="fr-FR" sz="1000" dirty="0"/>
                        <a:t>(ISA 505)</a:t>
                      </a:r>
                      <a:endParaRPr lang="fr-BE" sz="1000" dirty="0"/>
                    </a:p>
                  </a:txBody>
                  <a:tcPr/>
                </a:tc>
                <a:tc>
                  <a:txBody>
                    <a:bodyPr/>
                    <a:lstStyle/>
                    <a:p>
                      <a:pPr algn="just"/>
                      <a:r>
                        <a:rPr lang="fr-FR" sz="1000" u="sng" dirty="0"/>
                        <a:t>Scope limitation (ISA 505.9 et ISA 505.13)</a:t>
                      </a:r>
                      <a:r>
                        <a:rPr lang="fr-FR" sz="1000" u="sng" dirty="0">
                          <a:solidFill>
                            <a:schemeClr val="tx1"/>
                          </a:solidFill>
                        </a:rPr>
                        <a:t>*</a:t>
                      </a:r>
                      <a:r>
                        <a:rPr lang="fr-FR" sz="1000" dirty="0">
                          <a:solidFill>
                            <a:schemeClr val="tx1"/>
                          </a:solidFill>
                        </a:rPr>
                        <a:t> </a:t>
                      </a:r>
                      <a:r>
                        <a:rPr lang="fr-FR" sz="1000" dirty="0"/>
                        <a:t>: </a:t>
                      </a:r>
                    </a:p>
                    <a:p>
                      <a:pPr algn="just"/>
                      <a:endParaRPr lang="fr-FR" sz="200" dirty="0"/>
                    </a:p>
                    <a:p>
                      <a:pPr algn="just"/>
                      <a:r>
                        <a:rPr lang="fr-FR" sz="1000" dirty="0"/>
                        <a:t>En l’absence de réponse du fournisseur ABC à notre demande de confirmation externe, nous avons réalisé des procédures alternatives aux termes desquelles nous n’avons pas été en mesure de recueillir les éléments probants suffisants (pertinents et fiables) pour nous permettre de fonder notre opinion.</a:t>
                      </a:r>
                    </a:p>
                    <a:p>
                      <a:pPr algn="just"/>
                      <a:endParaRPr lang="fr-FR" sz="300" dirty="0"/>
                    </a:p>
                    <a:p>
                      <a:pPr algn="just"/>
                      <a:r>
                        <a:rPr lang="fr-FR" sz="1000" dirty="0"/>
                        <a:t>Compte tenu de son importance relative, nous considérons que la réponse du fournisseur ABC est nécessaire pour recueillir les éléments probants suffisants et appropriés pour fonder notre opinion.</a:t>
                      </a:r>
                    </a:p>
                    <a:p>
                      <a:pPr algn="just"/>
                      <a:endParaRPr lang="fr-FR" sz="300" dirty="0"/>
                    </a:p>
                  </a:txBody>
                  <a:tcPr/>
                </a:tc>
                <a:tc>
                  <a:txBody>
                    <a:bodyPr/>
                    <a:lstStyle/>
                    <a:p>
                      <a:pPr algn="just"/>
                      <a:endParaRPr lang="fr-FR" sz="1000" dirty="0"/>
                    </a:p>
                  </a:txBody>
                  <a:tcPr/>
                </a:tc>
                <a:tc>
                  <a:txBody>
                    <a:bodyPr/>
                    <a:lstStyle/>
                    <a:p>
                      <a:pPr algn="just"/>
                      <a:endParaRPr lang="fr-FR" sz="1000" dirty="0"/>
                    </a:p>
                  </a:txBody>
                  <a:tcPr/>
                </a:tc>
                <a:extLst>
                  <a:ext uri="{0D108BD9-81ED-4DB2-BD59-A6C34878D82A}">
                    <a16:rowId xmlns:a16="http://schemas.microsoft.com/office/drawing/2014/main" val="2156956885"/>
                  </a:ext>
                </a:extLst>
              </a:tr>
              <a:tr h="612192">
                <a:tc>
                  <a:txBody>
                    <a:bodyPr/>
                    <a:lstStyle/>
                    <a:p>
                      <a:endParaRPr lang="fr-FR" sz="1000" dirty="0"/>
                    </a:p>
                  </a:txBody>
                  <a:tcPr/>
                </a:tc>
                <a:tc>
                  <a:txBody>
                    <a:bodyPr/>
                    <a:lstStyle/>
                    <a:p>
                      <a:pPr algn="just"/>
                      <a:endParaRPr lang="fr-BE" sz="1000" dirty="0"/>
                    </a:p>
                  </a:txBody>
                  <a:tcPr/>
                </a:tc>
                <a:tc>
                  <a:txBody>
                    <a:bodyPr/>
                    <a:lstStyle/>
                    <a:p>
                      <a:pPr algn="just"/>
                      <a:endParaRPr lang="fr-BE" sz="1000" dirty="0"/>
                    </a:p>
                  </a:txBody>
                  <a:tcPr/>
                </a:tc>
                <a:tc>
                  <a:txBody>
                    <a:bodyPr/>
                    <a:lstStyle/>
                    <a:p>
                      <a:pPr algn="just"/>
                      <a:endParaRPr lang="fr-BE" sz="1000" dirty="0"/>
                    </a:p>
                  </a:txBody>
                  <a:tcPr/>
                </a:tc>
                <a:tc>
                  <a:txBody>
                    <a:bodyPr/>
                    <a:lstStyle/>
                    <a:p>
                      <a:pPr algn="just"/>
                      <a:endParaRPr lang="fr-BE" sz="1000" dirty="0"/>
                    </a:p>
                  </a:txBody>
                  <a:tcPr/>
                </a:tc>
                <a:extLst>
                  <a:ext uri="{0D108BD9-81ED-4DB2-BD59-A6C34878D82A}">
                    <a16:rowId xmlns:a16="http://schemas.microsoft.com/office/drawing/2014/main" val="2598572521"/>
                  </a:ext>
                </a:extLst>
              </a:tr>
            </a:tbl>
          </a:graphicData>
        </a:graphic>
      </p:graphicFrame>
      <p:sp>
        <p:nvSpPr>
          <p:cNvPr id="5" name="ZoneTexte 4">
            <a:extLst>
              <a:ext uri="{FF2B5EF4-FFF2-40B4-BE49-F238E27FC236}">
                <a16:creationId xmlns:a16="http://schemas.microsoft.com/office/drawing/2014/main" id="{AC450039-A487-F5D6-0518-18958AF4F7CA}"/>
              </a:ext>
            </a:extLst>
          </p:cNvPr>
          <p:cNvSpPr txBox="1"/>
          <p:nvPr/>
        </p:nvSpPr>
        <p:spPr>
          <a:xfrm>
            <a:off x="231186" y="3993379"/>
            <a:ext cx="8289307" cy="1184940"/>
          </a:xfrm>
          <a:prstGeom prst="rect">
            <a:avLst/>
          </a:prstGeom>
          <a:noFill/>
        </p:spPr>
        <p:txBody>
          <a:bodyPr wrap="square" rtlCol="0">
            <a:spAutoFit/>
          </a:bodyPr>
          <a:lstStyle/>
          <a:p>
            <a:pPr algn="just"/>
            <a:r>
              <a:rPr lang="fr-BE" sz="800" i="1" dirty="0">
                <a:effectLst/>
                <a:latin typeface="Calibri" panose="020F0502020204030204" pitchFamily="34" charset="0"/>
                <a:ea typeface="Calibri" panose="020F0502020204030204" pitchFamily="34" charset="0"/>
              </a:rPr>
              <a:t>(*) </a:t>
            </a:r>
            <a:r>
              <a:rPr lang="fr-BE" sz="800" i="1" u="sng" dirty="0">
                <a:effectLst/>
                <a:latin typeface="Calibri" panose="020F0502020204030204" pitchFamily="34" charset="0"/>
                <a:ea typeface="Calibri" panose="020F0502020204030204" pitchFamily="34" charset="0"/>
              </a:rPr>
              <a:t>ISA 505.9</a:t>
            </a:r>
            <a:r>
              <a:rPr lang="fr-BE" sz="800" i="1" dirty="0">
                <a:effectLst/>
                <a:latin typeface="Calibri" panose="020F0502020204030204" pitchFamily="34" charset="0"/>
                <a:ea typeface="Calibri" panose="020F0502020204030204" pitchFamily="34" charset="0"/>
              </a:rPr>
              <a:t>. : (…) si l'auditeur n'est pas en mesure de recueillir des éléments probants pertinents et fiables à partir des procédures d’audit alternatives, il doit en informer les personnes constituant le gouvernement d'entreprise conformément à la Norme ISA 260 (révisée). Il doit également en examiner les incidences sur l'audit et sur son opinion d'audit, conformément à la Norme ISA 705 (révisée).</a:t>
            </a:r>
          </a:p>
          <a:p>
            <a:pPr algn="just"/>
            <a:endParaRPr lang="fr-FR" sz="300" i="1" dirty="0">
              <a:latin typeface="Calibri" panose="020F0502020204030204" pitchFamily="34" charset="0"/>
              <a:ea typeface="Calibri" panose="020F0502020204030204" pitchFamily="34" charset="0"/>
            </a:endParaRPr>
          </a:p>
          <a:p>
            <a:pPr algn="just"/>
            <a:r>
              <a:rPr lang="fr-FR" sz="800" i="1" u="sng" dirty="0">
                <a:latin typeface="Calibri" panose="020F0502020204030204" pitchFamily="34" charset="0"/>
                <a:ea typeface="Calibri" panose="020F0502020204030204" pitchFamily="34" charset="0"/>
              </a:rPr>
              <a:t>ISA 505.13</a:t>
            </a:r>
            <a:r>
              <a:rPr lang="fr-FR" sz="800" i="1" dirty="0">
                <a:latin typeface="Calibri" panose="020F0502020204030204" pitchFamily="34" charset="0"/>
                <a:ea typeface="Calibri" panose="020F0502020204030204" pitchFamily="34" charset="0"/>
              </a:rPr>
              <a:t> : Lorsque l'auditeur considère qu'une réponse à une demande de confirmation positive est nécessaire pour recueillir des éléments probants suffisants et appropriés, les procédures d'audit alternatives ne fourniront pas les éléments probants que l'auditeur requiert. Si l'auditeur n'obtient pas de réponse à une telle demande, il doit en déterminer les incidences sur l'audit et sur son opinion conformément à la Norme ISA 705 (révisée).</a:t>
            </a:r>
            <a:endParaRPr lang="fr-BE" sz="800" i="1" dirty="0">
              <a:latin typeface="Calibri" panose="020F0502020204030204" pitchFamily="34" charset="0"/>
              <a:ea typeface="Calibri" panose="020F0502020204030204" pitchFamily="34" charset="0"/>
            </a:endParaRPr>
          </a:p>
          <a:p>
            <a:endParaRPr lang="fr-BE" sz="2000" dirty="0"/>
          </a:p>
        </p:txBody>
      </p:sp>
      <p:sp>
        <p:nvSpPr>
          <p:cNvPr id="7" name="Title 6">
            <a:extLst>
              <a:ext uri="{FF2B5EF4-FFF2-40B4-BE49-F238E27FC236}">
                <a16:creationId xmlns:a16="http://schemas.microsoft.com/office/drawing/2014/main" id="{2C977634-B5C5-A523-D47F-9D71B7AD1C50}"/>
              </a:ext>
            </a:extLst>
          </p:cNvPr>
          <p:cNvSpPr>
            <a:spLocks noGrp="1"/>
          </p:cNvSpPr>
          <p:nvPr>
            <p:ph type="title"/>
          </p:nvPr>
        </p:nvSpPr>
        <p:spPr/>
        <p:txBody>
          <a:bodyPr>
            <a:normAutofit/>
          </a:bodyPr>
          <a:lstStyle/>
          <a:p>
            <a:r>
              <a:rPr lang="en-US" sz="2400" dirty="0"/>
              <a:t>ISA 505 – confirmations externes</a:t>
            </a:r>
            <a:endParaRPr lang="en-BE" sz="2400" dirty="0"/>
          </a:p>
        </p:txBody>
      </p:sp>
    </p:spTree>
    <p:extLst>
      <p:ext uri="{BB962C8B-B14F-4D97-AF65-F5344CB8AC3E}">
        <p14:creationId xmlns:p14="http://schemas.microsoft.com/office/powerpoint/2010/main" val="2799979784"/>
      </p:ext>
    </p:extLst>
  </p:cSld>
  <p:clrMapOvr>
    <a:masterClrMapping/>
  </p:clrMapOvr>
  <p:transition spd="slow">
    <p:push dir="u"/>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a:extLst>
              <a:ext uri="{FF2B5EF4-FFF2-40B4-BE49-F238E27FC236}">
                <a16:creationId xmlns:a16="http://schemas.microsoft.com/office/drawing/2014/main" id="{D475A2F7-1362-5E76-15DA-FABA4BCD7598}"/>
              </a:ext>
            </a:extLst>
          </p:cNvPr>
          <p:cNvSpPr>
            <a:spLocks noGrp="1"/>
          </p:cNvSpPr>
          <p:nvPr>
            <p:ph type="sldNum" sz="quarter" idx="12"/>
          </p:nvPr>
        </p:nvSpPr>
        <p:spPr/>
        <p:txBody>
          <a:bodyPr/>
          <a:lstStyle/>
          <a:p>
            <a:fld id="{4643D497-C655-4B4F-9075-C2149CCBF52B}" type="slidenum">
              <a:rPr lang="fr-BE" smtClean="0"/>
              <a:t>19</a:t>
            </a:fld>
            <a:endParaRPr lang="fr-BE" dirty="0"/>
          </a:p>
        </p:txBody>
      </p:sp>
      <p:sp>
        <p:nvSpPr>
          <p:cNvPr id="10" name="ZoneTexte 9">
            <a:extLst>
              <a:ext uri="{FF2B5EF4-FFF2-40B4-BE49-F238E27FC236}">
                <a16:creationId xmlns:a16="http://schemas.microsoft.com/office/drawing/2014/main" id="{3843C52E-0729-DA06-A225-339DA9C431F0}"/>
              </a:ext>
            </a:extLst>
          </p:cNvPr>
          <p:cNvSpPr txBox="1"/>
          <p:nvPr/>
        </p:nvSpPr>
        <p:spPr>
          <a:xfrm>
            <a:off x="292991" y="992112"/>
            <a:ext cx="8348089" cy="830997"/>
          </a:xfrm>
          <a:prstGeom prst="rect">
            <a:avLst/>
          </a:prstGeom>
          <a:noFill/>
        </p:spPr>
        <p:txBody>
          <a:bodyPr wrap="square" rtlCol="0">
            <a:spAutoFit/>
          </a:bodyPr>
          <a:lstStyle/>
          <a:p>
            <a:pPr algn="l"/>
            <a:endParaRPr lang="fr-FR" sz="1600" dirty="0">
              <a:latin typeface="Calibri" panose="020F0502020204030204" pitchFamily="34" charset="0"/>
            </a:endParaRPr>
          </a:p>
          <a:p>
            <a:pPr algn="l"/>
            <a:endParaRPr lang="fr-FR" sz="1600" b="0" i="0" u="none" strike="noStrike" dirty="0">
              <a:effectLst/>
              <a:latin typeface="Calibri" panose="020F0502020204030204" pitchFamily="34" charset="0"/>
            </a:endParaRPr>
          </a:p>
          <a:p>
            <a:pPr marL="285750" indent="-285750" algn="l">
              <a:buFontTx/>
              <a:buChar char="-"/>
            </a:pPr>
            <a:endParaRPr lang="fr-FR" sz="1600" dirty="0">
              <a:solidFill>
                <a:srgbClr val="2F2B20"/>
              </a:solidFill>
              <a:latin typeface="Calibri" panose="020F0502020204030204" pitchFamily="34" charset="0"/>
            </a:endParaRPr>
          </a:p>
        </p:txBody>
      </p:sp>
      <p:graphicFrame>
        <p:nvGraphicFramePr>
          <p:cNvPr id="2" name="Tableau 4">
            <a:extLst>
              <a:ext uri="{FF2B5EF4-FFF2-40B4-BE49-F238E27FC236}">
                <a16:creationId xmlns:a16="http://schemas.microsoft.com/office/drawing/2014/main" id="{97C10196-7A08-1AA3-B778-D57E0AD067C4}"/>
              </a:ext>
            </a:extLst>
          </p:cNvPr>
          <p:cNvGraphicFramePr>
            <a:graphicFrameLocks noGrp="1"/>
          </p:cNvGraphicFramePr>
          <p:nvPr>
            <p:extLst>
              <p:ext uri="{D42A27DB-BD31-4B8C-83A1-F6EECF244321}">
                <p14:modId xmlns:p14="http://schemas.microsoft.com/office/powerpoint/2010/main" val="3756959582"/>
              </p:ext>
            </p:extLst>
          </p:nvPr>
        </p:nvGraphicFramePr>
        <p:xfrm>
          <a:off x="398763" y="972410"/>
          <a:ext cx="8116587" cy="2212726"/>
        </p:xfrm>
        <a:graphic>
          <a:graphicData uri="http://schemas.openxmlformats.org/drawingml/2006/table">
            <a:tbl>
              <a:tblPr firstRow="1" bandRow="1">
                <a:tableStyleId>{5C22544A-7EE6-4342-B048-85BDC9FD1C3A}</a:tableStyleId>
              </a:tblPr>
              <a:tblGrid>
                <a:gridCol w="350535">
                  <a:extLst>
                    <a:ext uri="{9D8B030D-6E8A-4147-A177-3AD203B41FA5}">
                      <a16:colId xmlns:a16="http://schemas.microsoft.com/office/drawing/2014/main" val="4241261406"/>
                    </a:ext>
                  </a:extLst>
                </a:gridCol>
                <a:gridCol w="984509">
                  <a:extLst>
                    <a:ext uri="{9D8B030D-6E8A-4147-A177-3AD203B41FA5}">
                      <a16:colId xmlns:a16="http://schemas.microsoft.com/office/drawing/2014/main" val="3705132759"/>
                    </a:ext>
                  </a:extLst>
                </a:gridCol>
                <a:gridCol w="3005837">
                  <a:extLst>
                    <a:ext uri="{9D8B030D-6E8A-4147-A177-3AD203B41FA5}">
                      <a16:colId xmlns:a16="http://schemas.microsoft.com/office/drawing/2014/main" val="230574239"/>
                    </a:ext>
                  </a:extLst>
                </a:gridCol>
                <a:gridCol w="1887853">
                  <a:extLst>
                    <a:ext uri="{9D8B030D-6E8A-4147-A177-3AD203B41FA5}">
                      <a16:colId xmlns:a16="http://schemas.microsoft.com/office/drawing/2014/main" val="593981773"/>
                    </a:ext>
                  </a:extLst>
                </a:gridCol>
                <a:gridCol w="1887853">
                  <a:extLst>
                    <a:ext uri="{9D8B030D-6E8A-4147-A177-3AD203B41FA5}">
                      <a16:colId xmlns:a16="http://schemas.microsoft.com/office/drawing/2014/main" val="502491114"/>
                    </a:ext>
                  </a:extLst>
                </a:gridCol>
              </a:tblGrid>
              <a:tr h="433002">
                <a:tc>
                  <a:txBody>
                    <a:bodyPr/>
                    <a:lstStyle/>
                    <a:p>
                      <a:r>
                        <a:rPr lang="fr-FR" sz="1000" dirty="0"/>
                        <a:t>N°</a:t>
                      </a:r>
                      <a:endParaRPr lang="fr-BE" sz="1000" dirty="0"/>
                    </a:p>
                  </a:txBody>
                  <a:tcPr/>
                </a:tc>
                <a:tc>
                  <a:txBody>
                    <a:bodyPr/>
                    <a:lstStyle/>
                    <a:p>
                      <a:r>
                        <a:rPr lang="fr-FR" sz="1000" dirty="0"/>
                        <a:t>Thème</a:t>
                      </a:r>
                      <a:endParaRPr lang="fr-BE" sz="1000" dirty="0"/>
                    </a:p>
                  </a:txBody>
                  <a:tcPr/>
                </a:tc>
                <a:tc>
                  <a:txBody>
                    <a:bodyPr/>
                    <a:lstStyle/>
                    <a:p>
                      <a:r>
                        <a:rPr lang="fr-FR" sz="1000" dirty="0"/>
                        <a:t>Observation</a:t>
                      </a:r>
                      <a:endParaRPr lang="fr-BE" sz="1000" dirty="0"/>
                    </a:p>
                  </a:txBody>
                  <a:tcPr/>
                </a:tc>
                <a:tc>
                  <a:txBody>
                    <a:bodyPr/>
                    <a:lstStyle/>
                    <a:p>
                      <a:r>
                        <a:rPr lang="fr-FR" sz="1000" dirty="0"/>
                        <a:t>Management feedback</a:t>
                      </a:r>
                      <a:endParaRPr lang="fr-BE" sz="1000" dirty="0"/>
                    </a:p>
                  </a:txBody>
                  <a:tcPr/>
                </a:tc>
                <a:tc>
                  <a:txBody>
                    <a:bodyPr/>
                    <a:lstStyle/>
                    <a:p>
                      <a:r>
                        <a:rPr lang="fr-FR" sz="1000" dirty="0"/>
                        <a:t>Impact potentiel sur l’opinion (ISA 705)</a:t>
                      </a:r>
                      <a:endParaRPr lang="fr-BE" sz="1000" dirty="0"/>
                    </a:p>
                  </a:txBody>
                  <a:tcPr/>
                </a:tc>
                <a:extLst>
                  <a:ext uri="{0D108BD9-81ED-4DB2-BD59-A6C34878D82A}">
                    <a16:rowId xmlns:a16="http://schemas.microsoft.com/office/drawing/2014/main" val="2106850564"/>
                  </a:ext>
                </a:extLst>
              </a:tr>
              <a:tr h="1779724">
                <a:tc>
                  <a:txBody>
                    <a:bodyPr/>
                    <a:lstStyle/>
                    <a:p>
                      <a:r>
                        <a:rPr lang="fr-FR" sz="1000" dirty="0"/>
                        <a:t>1</a:t>
                      </a:r>
                      <a:endParaRPr lang="fr-BE" sz="1000" dirty="0"/>
                    </a:p>
                  </a:txBody>
                  <a:tcPr/>
                </a:tc>
                <a:tc>
                  <a:txBody>
                    <a:bodyPr/>
                    <a:lstStyle/>
                    <a:p>
                      <a:r>
                        <a:rPr lang="fr-FR" sz="1000" dirty="0"/>
                        <a:t>Écriture d’ouverture</a:t>
                      </a:r>
                      <a:endParaRPr lang="fr-BE" sz="1000" dirty="0"/>
                    </a:p>
                  </a:txBody>
                  <a:tcPr/>
                </a:tc>
                <a:tc>
                  <a:txBody>
                    <a:bodyPr/>
                    <a:lstStyle/>
                    <a:p>
                      <a:r>
                        <a:rPr kumimoji="0" lang="fr-BE" sz="1100" kern="1200" dirty="0">
                          <a:solidFill>
                            <a:schemeClr val="dk1"/>
                          </a:solidFill>
                          <a:effectLst/>
                          <a:latin typeface="+mn-lt"/>
                          <a:ea typeface="+mn-ea"/>
                          <a:cs typeface="+mn-cs"/>
                        </a:rPr>
                        <a:t>Anomalie concernant les soldes de réouverture </a:t>
                      </a:r>
                      <a:endParaRPr kumimoji="0" lang="en-BE" sz="1100" kern="1200" dirty="0">
                        <a:solidFill>
                          <a:schemeClr val="dk1"/>
                        </a:solidFill>
                        <a:effectLst/>
                        <a:latin typeface="+mn-lt"/>
                        <a:ea typeface="+mn-ea"/>
                        <a:cs typeface="+mn-cs"/>
                      </a:endParaRPr>
                    </a:p>
                  </a:txBody>
                  <a:tcPr/>
                </a:tc>
                <a:tc>
                  <a:txBody>
                    <a:bodyPr/>
                    <a:lstStyle/>
                    <a:p>
                      <a:endParaRPr lang="fr-FR" sz="1000" dirty="0">
                        <a:solidFill>
                          <a:schemeClr val="tx1"/>
                        </a:solidFill>
                      </a:endParaRPr>
                    </a:p>
                  </a:txBody>
                  <a:tcPr/>
                </a:tc>
                <a:tc>
                  <a:txBody>
                    <a:bodyPr/>
                    <a:lstStyle/>
                    <a:p>
                      <a:endParaRPr lang="fr-FR" sz="1000" dirty="0">
                        <a:solidFill>
                          <a:schemeClr val="tx1"/>
                        </a:solidFill>
                      </a:endParaRPr>
                    </a:p>
                  </a:txBody>
                  <a:tcPr/>
                </a:tc>
                <a:extLst>
                  <a:ext uri="{0D108BD9-81ED-4DB2-BD59-A6C34878D82A}">
                    <a16:rowId xmlns:a16="http://schemas.microsoft.com/office/drawing/2014/main" val="2156956885"/>
                  </a:ext>
                </a:extLst>
              </a:tr>
            </a:tbl>
          </a:graphicData>
        </a:graphic>
      </p:graphicFrame>
      <p:sp>
        <p:nvSpPr>
          <p:cNvPr id="6" name="Title 5">
            <a:extLst>
              <a:ext uri="{FF2B5EF4-FFF2-40B4-BE49-F238E27FC236}">
                <a16:creationId xmlns:a16="http://schemas.microsoft.com/office/drawing/2014/main" id="{8CD48DCE-E616-8FE4-9DE8-18D9A24F5DCE}"/>
              </a:ext>
            </a:extLst>
          </p:cNvPr>
          <p:cNvSpPr>
            <a:spLocks noGrp="1"/>
          </p:cNvSpPr>
          <p:nvPr>
            <p:ph type="title"/>
          </p:nvPr>
        </p:nvSpPr>
        <p:spPr/>
        <p:txBody>
          <a:bodyPr>
            <a:normAutofit/>
          </a:bodyPr>
          <a:lstStyle/>
          <a:p>
            <a:r>
              <a:rPr lang="fr-FR" sz="2400" dirty="0"/>
              <a:t>ISA 510 – mission d’audit initiale : soldes d’ouverture </a:t>
            </a:r>
            <a:endParaRPr lang="en-BE" sz="2400" dirty="0"/>
          </a:p>
        </p:txBody>
      </p:sp>
    </p:spTree>
    <p:extLst>
      <p:ext uri="{BB962C8B-B14F-4D97-AF65-F5344CB8AC3E}">
        <p14:creationId xmlns:p14="http://schemas.microsoft.com/office/powerpoint/2010/main" val="3117900795"/>
      </p:ext>
    </p:extLst>
  </p:cSld>
  <p:clrMapOvr>
    <a:masterClrMapping/>
  </p:clrMapOvr>
  <p:transition spd="slow">
    <p:push dir="u"/>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04495B6-0CC0-4B81-B9A6-1F8B0CCC9C53}"/>
              </a:ext>
            </a:extLst>
          </p:cNvPr>
          <p:cNvSpPr>
            <a:spLocks noGrp="1"/>
          </p:cNvSpPr>
          <p:nvPr>
            <p:ph type="ctrTitle"/>
          </p:nvPr>
        </p:nvSpPr>
        <p:spPr>
          <a:xfrm>
            <a:off x="0" y="1523842"/>
            <a:ext cx="9144000" cy="1157745"/>
          </a:xfrm>
        </p:spPr>
        <p:txBody>
          <a:bodyPr>
            <a:normAutofit fontScale="90000"/>
          </a:bodyPr>
          <a:lstStyle/>
          <a:p>
            <a:pPr algn="ctr"/>
            <a:br>
              <a:rPr lang="fr-BE" sz="2800" dirty="0"/>
            </a:br>
            <a:r>
              <a:rPr lang="fr-BE" sz="3600" b="1" dirty="0">
                <a:solidFill>
                  <a:schemeClr val="tx1"/>
                </a:solidFill>
              </a:rPr>
              <a:t>Communication avec les personnes constituant le gouvernement d’entreprise</a:t>
            </a:r>
            <a:br>
              <a:rPr lang="fr-BE" sz="2800" b="1" dirty="0">
                <a:solidFill>
                  <a:schemeClr val="tx1"/>
                </a:solidFill>
              </a:rPr>
            </a:br>
            <a:br>
              <a:rPr lang="fr-BE" sz="1800" b="1" dirty="0">
                <a:solidFill>
                  <a:schemeClr val="tx1"/>
                </a:solidFill>
              </a:rPr>
            </a:br>
            <a:r>
              <a:rPr lang="fr-BE" sz="2800" dirty="0">
                <a:solidFill>
                  <a:schemeClr val="tx1"/>
                </a:solidFill>
              </a:rPr>
              <a:t>                                                                             </a:t>
            </a:r>
            <a:endParaRPr lang="fr-BE" sz="1200" dirty="0">
              <a:solidFill>
                <a:schemeClr val="tx1"/>
              </a:solidFill>
            </a:endParaRPr>
          </a:p>
        </p:txBody>
      </p:sp>
      <p:sp>
        <p:nvSpPr>
          <p:cNvPr id="3" name="Sous-titre 2">
            <a:extLst>
              <a:ext uri="{FF2B5EF4-FFF2-40B4-BE49-F238E27FC236}">
                <a16:creationId xmlns:a16="http://schemas.microsoft.com/office/drawing/2014/main" id="{0C0477FA-CD1C-496F-B153-DB06837162BA}"/>
              </a:ext>
            </a:extLst>
          </p:cNvPr>
          <p:cNvSpPr>
            <a:spLocks noGrp="1"/>
          </p:cNvSpPr>
          <p:nvPr>
            <p:ph type="subTitle" idx="1"/>
          </p:nvPr>
        </p:nvSpPr>
        <p:spPr>
          <a:xfrm>
            <a:off x="5402615" y="3225850"/>
            <a:ext cx="3447469" cy="1535222"/>
          </a:xfrm>
        </p:spPr>
        <p:txBody>
          <a:bodyPr/>
          <a:lstStyle/>
          <a:p>
            <a:pPr marL="0" algn="l">
              <a:spcBef>
                <a:spcPts val="0"/>
              </a:spcBef>
            </a:pPr>
            <a:r>
              <a:rPr lang="fr-BE" sz="1200" b="1" i="1" dirty="0">
                <a:solidFill>
                  <a:srgbClr val="003366"/>
                </a:solidFill>
                <a:latin typeface="Calibri" panose="020F0502020204030204" pitchFamily="34" charset="0"/>
                <a:ea typeface="Calibri" panose="020F0502020204030204" pitchFamily="34" charset="0"/>
                <a:cs typeface="Calibri" panose="020F0502020204030204" pitchFamily="34" charset="0"/>
              </a:rPr>
              <a:t>CLOSING MEETING</a:t>
            </a:r>
          </a:p>
          <a:p>
            <a:pPr marL="0">
              <a:spcBef>
                <a:spcPts val="0"/>
              </a:spcBef>
            </a:pPr>
            <a:endParaRPr lang="fr-BE" sz="1200" dirty="0">
              <a:solidFill>
                <a:srgbClr val="003366"/>
              </a:solidFill>
              <a:latin typeface="Calibri" panose="020F0502020204030204" pitchFamily="34" charset="0"/>
              <a:ea typeface="Calibri" panose="020F0502020204030204" pitchFamily="34" charset="0"/>
              <a:cs typeface="Calibri" panose="020F0502020204030204" pitchFamily="34" charset="0"/>
            </a:endParaRPr>
          </a:p>
          <a:p>
            <a:pPr marL="0">
              <a:spcBef>
                <a:spcPts val="0"/>
              </a:spcBef>
            </a:pPr>
            <a:endParaRPr lang="fr-BE" sz="1200" dirty="0">
              <a:solidFill>
                <a:srgbClr val="003366"/>
              </a:solidFill>
              <a:latin typeface="Calibri" panose="020F0502020204030204" pitchFamily="34" charset="0"/>
              <a:ea typeface="Calibri" panose="020F0502020204030204" pitchFamily="34" charset="0"/>
              <a:cs typeface="Calibri" panose="020F0502020204030204" pitchFamily="34" charset="0"/>
            </a:endParaRPr>
          </a:p>
          <a:p>
            <a:pPr marL="0" algn="l">
              <a:spcBef>
                <a:spcPts val="0"/>
              </a:spcBef>
            </a:pPr>
            <a:r>
              <a:rPr lang="fr-BE" sz="1200" dirty="0">
                <a:solidFill>
                  <a:srgbClr val="003366"/>
                </a:solidFill>
                <a:latin typeface="Calibri" panose="020F0502020204030204" pitchFamily="34" charset="0"/>
                <a:ea typeface="Calibri" panose="020F0502020204030204" pitchFamily="34" charset="0"/>
                <a:cs typeface="Calibri" panose="020F0502020204030204" pitchFamily="34" charset="0"/>
              </a:rPr>
              <a:t>Date:</a:t>
            </a:r>
          </a:p>
          <a:p>
            <a:pPr marL="0" algn="l">
              <a:spcBef>
                <a:spcPts val="0"/>
              </a:spcBef>
            </a:pPr>
            <a:r>
              <a:rPr lang="fr-BE" sz="1200" dirty="0">
                <a:solidFill>
                  <a:srgbClr val="003366"/>
                </a:solidFill>
                <a:latin typeface="Calibri" panose="020F0502020204030204" pitchFamily="34" charset="0"/>
                <a:ea typeface="Calibri" panose="020F0502020204030204" pitchFamily="34" charset="0"/>
                <a:cs typeface="Calibri" panose="020F0502020204030204" pitchFamily="34" charset="0"/>
              </a:rPr>
              <a:t>Présence:</a:t>
            </a:r>
          </a:p>
        </p:txBody>
      </p:sp>
    </p:spTree>
    <p:extLst>
      <p:ext uri="{BB962C8B-B14F-4D97-AF65-F5344CB8AC3E}">
        <p14:creationId xmlns:p14="http://schemas.microsoft.com/office/powerpoint/2010/main" val="169572230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a:extLst>
              <a:ext uri="{FF2B5EF4-FFF2-40B4-BE49-F238E27FC236}">
                <a16:creationId xmlns:a16="http://schemas.microsoft.com/office/drawing/2014/main" id="{D475A2F7-1362-5E76-15DA-FABA4BCD7598}"/>
              </a:ext>
            </a:extLst>
          </p:cNvPr>
          <p:cNvSpPr>
            <a:spLocks noGrp="1"/>
          </p:cNvSpPr>
          <p:nvPr>
            <p:ph type="sldNum" sz="quarter" idx="12"/>
          </p:nvPr>
        </p:nvSpPr>
        <p:spPr/>
        <p:txBody>
          <a:bodyPr/>
          <a:lstStyle/>
          <a:p>
            <a:fld id="{4643D497-C655-4B4F-9075-C2149CCBF52B}" type="slidenum">
              <a:rPr lang="fr-BE" smtClean="0"/>
              <a:t>20</a:t>
            </a:fld>
            <a:endParaRPr lang="fr-BE" dirty="0"/>
          </a:p>
        </p:txBody>
      </p:sp>
      <p:sp>
        <p:nvSpPr>
          <p:cNvPr id="10" name="ZoneTexte 9">
            <a:extLst>
              <a:ext uri="{FF2B5EF4-FFF2-40B4-BE49-F238E27FC236}">
                <a16:creationId xmlns:a16="http://schemas.microsoft.com/office/drawing/2014/main" id="{3843C52E-0729-DA06-A225-339DA9C431F0}"/>
              </a:ext>
            </a:extLst>
          </p:cNvPr>
          <p:cNvSpPr txBox="1"/>
          <p:nvPr/>
        </p:nvSpPr>
        <p:spPr>
          <a:xfrm>
            <a:off x="292991" y="992112"/>
            <a:ext cx="8348089" cy="830997"/>
          </a:xfrm>
          <a:prstGeom prst="rect">
            <a:avLst/>
          </a:prstGeom>
          <a:noFill/>
        </p:spPr>
        <p:txBody>
          <a:bodyPr wrap="square" rtlCol="0">
            <a:spAutoFit/>
          </a:bodyPr>
          <a:lstStyle/>
          <a:p>
            <a:pPr algn="l"/>
            <a:endParaRPr lang="fr-FR" sz="1600" dirty="0">
              <a:latin typeface="Calibri" panose="020F0502020204030204" pitchFamily="34" charset="0"/>
            </a:endParaRPr>
          </a:p>
          <a:p>
            <a:pPr algn="l"/>
            <a:endParaRPr lang="fr-FR" sz="1600" b="0" i="0" u="none" strike="noStrike" dirty="0">
              <a:effectLst/>
              <a:latin typeface="Calibri" panose="020F0502020204030204" pitchFamily="34" charset="0"/>
            </a:endParaRPr>
          </a:p>
          <a:p>
            <a:pPr marL="285750" indent="-285750" algn="l">
              <a:buFontTx/>
              <a:buChar char="-"/>
            </a:pPr>
            <a:endParaRPr lang="fr-FR" sz="1600" dirty="0">
              <a:solidFill>
                <a:srgbClr val="2F2B20"/>
              </a:solidFill>
              <a:latin typeface="Calibri" panose="020F0502020204030204" pitchFamily="34" charset="0"/>
            </a:endParaRPr>
          </a:p>
        </p:txBody>
      </p:sp>
      <p:graphicFrame>
        <p:nvGraphicFramePr>
          <p:cNvPr id="2" name="Tableau 4">
            <a:extLst>
              <a:ext uri="{FF2B5EF4-FFF2-40B4-BE49-F238E27FC236}">
                <a16:creationId xmlns:a16="http://schemas.microsoft.com/office/drawing/2014/main" id="{97C10196-7A08-1AA3-B778-D57E0AD067C4}"/>
              </a:ext>
            </a:extLst>
          </p:cNvPr>
          <p:cNvGraphicFramePr>
            <a:graphicFrameLocks noGrp="1"/>
          </p:cNvGraphicFramePr>
          <p:nvPr>
            <p:extLst>
              <p:ext uri="{D42A27DB-BD31-4B8C-83A1-F6EECF244321}">
                <p14:modId xmlns:p14="http://schemas.microsoft.com/office/powerpoint/2010/main" val="1816254615"/>
              </p:ext>
            </p:extLst>
          </p:nvPr>
        </p:nvGraphicFramePr>
        <p:xfrm>
          <a:off x="427346" y="801926"/>
          <a:ext cx="8161702" cy="3349462"/>
        </p:xfrm>
        <a:graphic>
          <a:graphicData uri="http://schemas.openxmlformats.org/drawingml/2006/table">
            <a:tbl>
              <a:tblPr firstRow="1" bandRow="1">
                <a:tableStyleId>{5C22544A-7EE6-4342-B048-85BDC9FD1C3A}</a:tableStyleId>
              </a:tblPr>
              <a:tblGrid>
                <a:gridCol w="341911">
                  <a:extLst>
                    <a:ext uri="{9D8B030D-6E8A-4147-A177-3AD203B41FA5}">
                      <a16:colId xmlns:a16="http://schemas.microsoft.com/office/drawing/2014/main" val="4241261406"/>
                    </a:ext>
                  </a:extLst>
                </a:gridCol>
                <a:gridCol w="856343">
                  <a:extLst>
                    <a:ext uri="{9D8B030D-6E8A-4147-A177-3AD203B41FA5}">
                      <a16:colId xmlns:a16="http://schemas.microsoft.com/office/drawing/2014/main" val="3705132759"/>
                    </a:ext>
                  </a:extLst>
                </a:gridCol>
                <a:gridCol w="2117981">
                  <a:extLst>
                    <a:ext uri="{9D8B030D-6E8A-4147-A177-3AD203B41FA5}">
                      <a16:colId xmlns:a16="http://schemas.microsoft.com/office/drawing/2014/main" val="230574239"/>
                    </a:ext>
                  </a:extLst>
                </a:gridCol>
                <a:gridCol w="1020835">
                  <a:extLst>
                    <a:ext uri="{9D8B030D-6E8A-4147-A177-3AD203B41FA5}">
                      <a16:colId xmlns:a16="http://schemas.microsoft.com/office/drawing/2014/main" val="862908353"/>
                    </a:ext>
                  </a:extLst>
                </a:gridCol>
                <a:gridCol w="2146549">
                  <a:extLst>
                    <a:ext uri="{9D8B030D-6E8A-4147-A177-3AD203B41FA5}">
                      <a16:colId xmlns:a16="http://schemas.microsoft.com/office/drawing/2014/main" val="2403913868"/>
                    </a:ext>
                  </a:extLst>
                </a:gridCol>
                <a:gridCol w="1678083">
                  <a:extLst>
                    <a:ext uri="{9D8B030D-6E8A-4147-A177-3AD203B41FA5}">
                      <a16:colId xmlns:a16="http://schemas.microsoft.com/office/drawing/2014/main" val="502491114"/>
                    </a:ext>
                  </a:extLst>
                </a:gridCol>
              </a:tblGrid>
              <a:tr h="745789">
                <a:tc>
                  <a:txBody>
                    <a:bodyPr/>
                    <a:lstStyle/>
                    <a:p>
                      <a:r>
                        <a:rPr lang="fr-FR" sz="1000" dirty="0"/>
                        <a:t>N°</a:t>
                      </a:r>
                      <a:endParaRPr lang="fr-BE" sz="1000" dirty="0"/>
                    </a:p>
                  </a:txBody>
                  <a:tcPr/>
                </a:tc>
                <a:tc>
                  <a:txBody>
                    <a:bodyPr/>
                    <a:lstStyle/>
                    <a:p>
                      <a:r>
                        <a:rPr lang="fr-FR" sz="1000" dirty="0"/>
                        <a:t>Thème</a:t>
                      </a:r>
                      <a:endParaRPr lang="fr-BE" sz="1000" dirty="0"/>
                    </a:p>
                  </a:txBody>
                  <a:tcPr/>
                </a:tc>
                <a:tc>
                  <a:txBody>
                    <a:bodyPr/>
                    <a:lstStyle/>
                    <a:p>
                      <a:r>
                        <a:rPr lang="fr-FR" sz="1000" dirty="0"/>
                        <a:t>Observation</a:t>
                      </a:r>
                      <a:endParaRPr lang="fr-BE" sz="1000" dirty="0"/>
                    </a:p>
                  </a:txBody>
                  <a:tcPr/>
                </a:tc>
                <a:tc>
                  <a:txBody>
                    <a:bodyPr/>
                    <a:lstStyle/>
                    <a:p>
                      <a:r>
                        <a:rPr lang="fr-FR" sz="1000" dirty="0"/>
                        <a:t>Repris dans les états financiers</a:t>
                      </a:r>
                    </a:p>
                    <a:p>
                      <a:r>
                        <a:rPr lang="fr-FR" sz="1000" dirty="0"/>
                        <a:t>Oui/Non</a:t>
                      </a:r>
                      <a:endParaRPr lang="fr-BE" sz="1000" dirty="0"/>
                    </a:p>
                  </a:txBody>
                  <a:tcPr/>
                </a:tc>
                <a:tc>
                  <a:txBody>
                    <a:bodyPr/>
                    <a:lstStyle/>
                    <a:p>
                      <a:r>
                        <a:rPr lang="fr-FR" sz="1000" dirty="0"/>
                        <a:t>Management feedback</a:t>
                      </a:r>
                      <a:endParaRPr lang="fr-BE" sz="1000" dirty="0"/>
                    </a:p>
                  </a:txBody>
                  <a:tcPr/>
                </a:tc>
                <a:tc>
                  <a:txBody>
                    <a:bodyPr/>
                    <a:lstStyle/>
                    <a:p>
                      <a:r>
                        <a:rPr lang="fr-FR" sz="1000" dirty="0"/>
                        <a:t>Impact potentiel sur l’opinion (ISA 705)</a:t>
                      </a:r>
                      <a:endParaRPr lang="fr-BE" sz="1000" dirty="0"/>
                    </a:p>
                  </a:txBody>
                  <a:tcPr/>
                </a:tc>
                <a:extLst>
                  <a:ext uri="{0D108BD9-81ED-4DB2-BD59-A6C34878D82A}">
                    <a16:rowId xmlns:a16="http://schemas.microsoft.com/office/drawing/2014/main" val="2106850564"/>
                  </a:ext>
                </a:extLst>
              </a:tr>
              <a:tr h="2182139">
                <a:tc>
                  <a:txBody>
                    <a:bodyPr/>
                    <a:lstStyle/>
                    <a:p>
                      <a:r>
                        <a:rPr lang="fr-FR" sz="1000" dirty="0"/>
                        <a:t>1</a:t>
                      </a:r>
                      <a:endParaRPr lang="fr-BE" sz="1000" dirty="0"/>
                    </a:p>
                  </a:txBody>
                  <a:tcPr/>
                </a:tc>
                <a:tc>
                  <a:txBody>
                    <a:bodyPr/>
                    <a:lstStyle/>
                    <a:p>
                      <a:r>
                        <a:rPr lang="fr-FR" sz="1000" dirty="0"/>
                        <a:t>Parties liées</a:t>
                      </a:r>
                    </a:p>
                    <a:p>
                      <a:r>
                        <a:rPr lang="fr-FR" sz="1000" dirty="0"/>
                        <a:t>(ISA 550)</a:t>
                      </a:r>
                      <a:endParaRPr lang="fr-BE" sz="1000" dirty="0"/>
                    </a:p>
                  </a:txBody>
                  <a:tcPr/>
                </a:tc>
                <a:tc>
                  <a:txBody>
                    <a:bodyPr/>
                    <a:lstStyle/>
                    <a:p>
                      <a:pPr algn="just"/>
                      <a:r>
                        <a:rPr lang="fr-FR" sz="1000" u="sng" dirty="0"/>
                        <a:t>Scope limitation (ISA 550 P27 et ISA 550 A50)</a:t>
                      </a:r>
                      <a:r>
                        <a:rPr lang="fr-FR" sz="1000" u="sng" dirty="0">
                          <a:solidFill>
                            <a:schemeClr val="tx1"/>
                          </a:solidFill>
                        </a:rPr>
                        <a:t>*</a:t>
                      </a:r>
                      <a:r>
                        <a:rPr lang="fr-FR" sz="1000" dirty="0"/>
                        <a:t> : </a:t>
                      </a:r>
                    </a:p>
                    <a:p>
                      <a:pPr algn="just"/>
                      <a:endParaRPr lang="fr-FR" sz="200" dirty="0"/>
                    </a:p>
                    <a:p>
                      <a:pPr algn="just"/>
                      <a:r>
                        <a:rPr lang="fr-FR" sz="1000" dirty="0"/>
                        <a:t>Lors de nos travaux de contrôle, la </a:t>
                      </a:r>
                      <a:r>
                        <a:rPr lang="fr-FR" sz="1000" b="1" dirty="0"/>
                        <a:t>direction a refusé/a omis </a:t>
                      </a:r>
                      <a:r>
                        <a:rPr lang="fr-FR" sz="1000" dirty="0"/>
                        <a:t>de nous communiquer l’existence des parties liées suivantes :</a:t>
                      </a:r>
                    </a:p>
                    <a:p>
                      <a:pPr algn="just"/>
                      <a:r>
                        <a:rPr lang="fr-FR" sz="1000" dirty="0"/>
                        <a:t>XXX</a:t>
                      </a:r>
                    </a:p>
                    <a:p>
                      <a:pPr algn="just"/>
                      <a:endParaRPr lang="fr-FR" sz="1000" dirty="0"/>
                    </a:p>
                    <a:p>
                      <a:pPr algn="just"/>
                      <a:r>
                        <a:rPr lang="fr-FR" sz="1000" dirty="0"/>
                        <a:t>Et/ou les transactions importantes suivantes avec celles-ci :</a:t>
                      </a:r>
                    </a:p>
                    <a:p>
                      <a:pPr algn="just"/>
                      <a:r>
                        <a:rPr lang="fr-FR" sz="1000" dirty="0"/>
                        <a:t>XXX</a:t>
                      </a:r>
                    </a:p>
                  </a:txBody>
                  <a:tcPr/>
                </a:tc>
                <a:tc>
                  <a:txBody>
                    <a:bodyPr/>
                    <a:lstStyle/>
                    <a:p>
                      <a:endParaRPr lang="fr-FR" sz="1000" dirty="0"/>
                    </a:p>
                    <a:p>
                      <a:endParaRPr lang="fr-FR" sz="1000" dirty="0"/>
                    </a:p>
                    <a:p>
                      <a:endParaRPr lang="fr-FR" sz="1000" dirty="0"/>
                    </a:p>
                    <a:p>
                      <a:endParaRPr lang="fr-FR" sz="1000" dirty="0"/>
                    </a:p>
                    <a:p>
                      <a:endParaRPr lang="fr-FR" sz="1000" dirty="0"/>
                    </a:p>
                    <a:p>
                      <a:endParaRPr lang="fr-FR" sz="1000" dirty="0"/>
                    </a:p>
                    <a:p>
                      <a:r>
                        <a:rPr lang="fr-FR" sz="1000" dirty="0"/>
                        <a:t>Oui          Non</a:t>
                      </a:r>
                    </a:p>
                    <a:p>
                      <a:endParaRPr lang="fr-FR" sz="1000" dirty="0"/>
                    </a:p>
                    <a:p>
                      <a:endParaRPr lang="fr-FR" sz="1000" dirty="0"/>
                    </a:p>
                    <a:p>
                      <a:endParaRPr lang="fr-FR" sz="1000" dirty="0"/>
                    </a:p>
                    <a:p>
                      <a:pPr marL="0" marR="0" lvl="0" indent="0" algn="l" defTabSz="914400" rtl="0" eaLnBrk="1" fontAlgn="auto" latinLnBrk="0" hangingPunct="1">
                        <a:lnSpc>
                          <a:spcPct val="100000"/>
                        </a:lnSpc>
                        <a:spcBef>
                          <a:spcPts val="0"/>
                        </a:spcBef>
                        <a:spcAft>
                          <a:spcPts val="0"/>
                        </a:spcAft>
                        <a:buClrTx/>
                        <a:buSzTx/>
                        <a:buFontTx/>
                        <a:buNone/>
                        <a:tabLst/>
                        <a:defRPr/>
                      </a:pPr>
                      <a:r>
                        <a:rPr lang="fr-FR" sz="1000" dirty="0"/>
                        <a:t>Oui          Non</a:t>
                      </a:r>
                    </a:p>
                    <a:p>
                      <a:endParaRPr lang="fr-FR" sz="1000" dirty="0"/>
                    </a:p>
                  </a:txBody>
                  <a:tcPr/>
                </a:tc>
                <a:tc>
                  <a:txBody>
                    <a:bodyPr/>
                    <a:lstStyle/>
                    <a:p>
                      <a:endParaRPr lang="fr-FR" sz="1000" dirty="0"/>
                    </a:p>
                  </a:txBody>
                  <a:tcPr/>
                </a:tc>
                <a:tc>
                  <a:txBody>
                    <a:bodyPr/>
                    <a:lstStyle/>
                    <a:p>
                      <a:endParaRPr lang="fr-FR" sz="1000" dirty="0"/>
                    </a:p>
                  </a:txBody>
                  <a:tcPr/>
                </a:tc>
                <a:extLst>
                  <a:ext uri="{0D108BD9-81ED-4DB2-BD59-A6C34878D82A}">
                    <a16:rowId xmlns:a16="http://schemas.microsoft.com/office/drawing/2014/main" val="2156956885"/>
                  </a:ext>
                </a:extLst>
              </a:tr>
              <a:tr h="421534">
                <a:tc>
                  <a:txBody>
                    <a:bodyPr/>
                    <a:lstStyle/>
                    <a:p>
                      <a:endParaRPr lang="fr-FR" sz="1000" dirty="0"/>
                    </a:p>
                  </a:txBody>
                  <a:tcPr/>
                </a:tc>
                <a:tc>
                  <a:txBody>
                    <a:bodyPr/>
                    <a:lstStyle/>
                    <a:p>
                      <a:endParaRPr lang="fr-BE" sz="1000" dirty="0"/>
                    </a:p>
                  </a:txBody>
                  <a:tcPr/>
                </a:tc>
                <a:tc>
                  <a:txBody>
                    <a:bodyPr/>
                    <a:lstStyle/>
                    <a:p>
                      <a:pPr algn="just"/>
                      <a:r>
                        <a:rPr lang="fr-FR" sz="1000" dirty="0"/>
                        <a:t>Point spécifique à rajouter dans la lettre d’affirmation</a:t>
                      </a:r>
                      <a:endParaRPr lang="fr-BE" sz="1000" dirty="0"/>
                    </a:p>
                  </a:txBody>
                  <a:tcPr/>
                </a:tc>
                <a:tc>
                  <a:txBody>
                    <a:bodyPr/>
                    <a:lstStyle/>
                    <a:p>
                      <a:endParaRPr lang="fr-BE" sz="1000" dirty="0"/>
                    </a:p>
                  </a:txBody>
                  <a:tcPr/>
                </a:tc>
                <a:tc>
                  <a:txBody>
                    <a:bodyPr/>
                    <a:lstStyle/>
                    <a:p>
                      <a:endParaRPr lang="fr-BE" sz="1000" dirty="0"/>
                    </a:p>
                  </a:txBody>
                  <a:tcPr/>
                </a:tc>
                <a:tc>
                  <a:txBody>
                    <a:bodyPr/>
                    <a:lstStyle/>
                    <a:p>
                      <a:endParaRPr lang="fr-BE" sz="1000" dirty="0"/>
                    </a:p>
                  </a:txBody>
                  <a:tcPr/>
                </a:tc>
                <a:extLst>
                  <a:ext uri="{0D108BD9-81ED-4DB2-BD59-A6C34878D82A}">
                    <a16:rowId xmlns:a16="http://schemas.microsoft.com/office/drawing/2014/main" val="2598572521"/>
                  </a:ext>
                </a:extLst>
              </a:tr>
            </a:tbl>
          </a:graphicData>
        </a:graphic>
      </p:graphicFrame>
      <p:sp>
        <p:nvSpPr>
          <p:cNvPr id="5" name="ZoneTexte 4">
            <a:extLst>
              <a:ext uri="{FF2B5EF4-FFF2-40B4-BE49-F238E27FC236}">
                <a16:creationId xmlns:a16="http://schemas.microsoft.com/office/drawing/2014/main" id="{AC450039-A487-F5D6-0518-18958AF4F7CA}"/>
              </a:ext>
            </a:extLst>
          </p:cNvPr>
          <p:cNvSpPr txBox="1"/>
          <p:nvPr/>
        </p:nvSpPr>
        <p:spPr>
          <a:xfrm>
            <a:off x="427346" y="4246481"/>
            <a:ext cx="8289307" cy="1046440"/>
          </a:xfrm>
          <a:prstGeom prst="rect">
            <a:avLst/>
          </a:prstGeom>
          <a:noFill/>
        </p:spPr>
        <p:txBody>
          <a:bodyPr wrap="square" rtlCol="0">
            <a:spAutoFit/>
          </a:bodyPr>
          <a:lstStyle/>
          <a:p>
            <a:pPr algn="just"/>
            <a:r>
              <a:rPr lang="fr-FR" sz="700" i="1" dirty="0">
                <a:effectLst/>
                <a:latin typeface="Calibri" panose="020F0502020204030204" pitchFamily="34" charset="0"/>
                <a:ea typeface="Calibri" panose="020F0502020204030204" pitchFamily="34" charset="0"/>
              </a:rPr>
              <a:t>*Outre l’impact de cette limitation sur notre opinion (voir ci-dessus), nous attirons votre attention sur les dispositions pénales prévues par la loi, notamment pour ceux qui font obstacles aux travaux du commissaire (art. 3:96 et 3:97 CSA).</a:t>
            </a:r>
          </a:p>
          <a:p>
            <a:pPr algn="just"/>
            <a:r>
              <a:rPr lang="fr-BE" sz="700" i="1" dirty="0">
                <a:effectLst/>
                <a:latin typeface="Calibri" panose="020F0502020204030204" pitchFamily="34" charset="0"/>
                <a:ea typeface="Calibri" panose="020F0502020204030204" pitchFamily="34" charset="0"/>
              </a:rPr>
              <a:t>I</a:t>
            </a:r>
            <a:r>
              <a:rPr lang="fr-BE" sz="700" i="1" u="sng" dirty="0">
                <a:effectLst/>
                <a:latin typeface="Calibri" panose="020F0502020204030204" pitchFamily="34" charset="0"/>
                <a:ea typeface="Calibri" panose="020F0502020204030204" pitchFamily="34" charset="0"/>
              </a:rPr>
              <a:t>SA 550</a:t>
            </a:r>
            <a:r>
              <a:rPr lang="fr-BE" sz="700" i="1" dirty="0">
                <a:effectLst/>
                <a:latin typeface="Calibri" panose="020F0502020204030204" pitchFamily="34" charset="0"/>
                <a:ea typeface="Calibri" panose="020F0502020204030204" pitchFamily="34" charset="0"/>
              </a:rPr>
              <a:t> : </a:t>
            </a:r>
            <a:r>
              <a:rPr lang="fr-FR" sz="700" i="1" dirty="0">
                <a:effectLst/>
                <a:latin typeface="Calibri" panose="020F0502020204030204" pitchFamily="34" charset="0"/>
                <a:ea typeface="Calibri" panose="020F0502020204030204" pitchFamily="34" charset="0"/>
              </a:rPr>
              <a:t>P27. A moins que toutes les personnes constituant le gouvernement d'entreprise n'interviennent dans la direction de l'entité, l'auditeur doit leur communiquer tous les points importants soulevés au cours de l'audit à propos des parties liées à l'entité. (Voir par. A50)</a:t>
            </a:r>
            <a:endParaRPr lang="fr-BE" sz="700" i="1" dirty="0">
              <a:effectLst/>
              <a:latin typeface="Calibri" panose="020F0502020204030204" pitchFamily="34" charset="0"/>
              <a:ea typeface="Calibri" panose="020F0502020204030204" pitchFamily="34" charset="0"/>
            </a:endParaRPr>
          </a:p>
          <a:p>
            <a:pPr algn="just"/>
            <a:endParaRPr lang="fr-FR" sz="200" i="1" dirty="0">
              <a:latin typeface="Calibri" panose="020F0502020204030204" pitchFamily="34" charset="0"/>
              <a:ea typeface="Calibri" panose="020F0502020204030204" pitchFamily="34" charset="0"/>
            </a:endParaRPr>
          </a:p>
          <a:p>
            <a:pPr algn="just"/>
            <a:r>
              <a:rPr lang="fr-FR" sz="700" i="1" u="sng" dirty="0">
                <a:latin typeface="Calibri" panose="020F0502020204030204" pitchFamily="34" charset="0"/>
                <a:ea typeface="Calibri" panose="020F0502020204030204" pitchFamily="34" charset="0"/>
              </a:rPr>
              <a:t>ISA 550</a:t>
            </a:r>
            <a:r>
              <a:rPr lang="fr-FR" sz="700" i="1" dirty="0">
                <a:latin typeface="Calibri" panose="020F0502020204030204" pitchFamily="34" charset="0"/>
                <a:ea typeface="Calibri" panose="020F0502020204030204" pitchFamily="34" charset="0"/>
              </a:rPr>
              <a:t> : A50. La communication aux personnes constituant le gouvernement d'entreprise des points importants soulevés au cours de l'audit concernant les parties liées à l'entité aide l'auditeur à établir une compréhension commune de la nature de ces questions et de la manière dont elles ont été résolues.</a:t>
            </a:r>
            <a:endParaRPr lang="fr-BE" sz="700" i="1" dirty="0">
              <a:latin typeface="Calibri" panose="020F0502020204030204" pitchFamily="34" charset="0"/>
              <a:ea typeface="Calibri" panose="020F0502020204030204" pitchFamily="34" charset="0"/>
            </a:endParaRPr>
          </a:p>
          <a:p>
            <a:endParaRPr lang="fr-BE" dirty="0"/>
          </a:p>
        </p:txBody>
      </p:sp>
      <p:sp>
        <p:nvSpPr>
          <p:cNvPr id="7" name="Title 6">
            <a:extLst>
              <a:ext uri="{FF2B5EF4-FFF2-40B4-BE49-F238E27FC236}">
                <a16:creationId xmlns:a16="http://schemas.microsoft.com/office/drawing/2014/main" id="{A63CAAFC-CA06-0452-0328-F0207D0AAE03}"/>
              </a:ext>
            </a:extLst>
          </p:cNvPr>
          <p:cNvSpPr>
            <a:spLocks noGrp="1"/>
          </p:cNvSpPr>
          <p:nvPr>
            <p:ph type="title"/>
          </p:nvPr>
        </p:nvSpPr>
        <p:spPr/>
        <p:txBody>
          <a:bodyPr>
            <a:normAutofit/>
          </a:bodyPr>
          <a:lstStyle/>
          <a:p>
            <a:r>
              <a:rPr lang="en-US" sz="2400" dirty="0"/>
              <a:t>ISA 550 – </a:t>
            </a:r>
            <a:r>
              <a:rPr lang="fr-BE" sz="2400" dirty="0"/>
              <a:t>parties liées</a:t>
            </a:r>
          </a:p>
        </p:txBody>
      </p:sp>
    </p:spTree>
    <p:extLst>
      <p:ext uri="{BB962C8B-B14F-4D97-AF65-F5344CB8AC3E}">
        <p14:creationId xmlns:p14="http://schemas.microsoft.com/office/powerpoint/2010/main" val="2092813929"/>
      </p:ext>
    </p:extLst>
  </p:cSld>
  <p:clrMapOvr>
    <a:masterClrMapping/>
  </p:clrMapOvr>
  <p:transition spd="slow">
    <p:push dir="u"/>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a:extLst>
              <a:ext uri="{FF2B5EF4-FFF2-40B4-BE49-F238E27FC236}">
                <a16:creationId xmlns:a16="http://schemas.microsoft.com/office/drawing/2014/main" id="{D475A2F7-1362-5E76-15DA-FABA4BCD7598}"/>
              </a:ext>
            </a:extLst>
          </p:cNvPr>
          <p:cNvSpPr>
            <a:spLocks noGrp="1"/>
          </p:cNvSpPr>
          <p:nvPr>
            <p:ph type="sldNum" sz="quarter" idx="12"/>
          </p:nvPr>
        </p:nvSpPr>
        <p:spPr/>
        <p:txBody>
          <a:bodyPr/>
          <a:lstStyle/>
          <a:p>
            <a:fld id="{4643D497-C655-4B4F-9075-C2149CCBF52B}" type="slidenum">
              <a:rPr lang="fr-BE" smtClean="0"/>
              <a:t>21</a:t>
            </a:fld>
            <a:endParaRPr lang="fr-BE" dirty="0"/>
          </a:p>
        </p:txBody>
      </p:sp>
      <p:sp>
        <p:nvSpPr>
          <p:cNvPr id="10" name="ZoneTexte 9">
            <a:extLst>
              <a:ext uri="{FF2B5EF4-FFF2-40B4-BE49-F238E27FC236}">
                <a16:creationId xmlns:a16="http://schemas.microsoft.com/office/drawing/2014/main" id="{3843C52E-0729-DA06-A225-339DA9C431F0}"/>
              </a:ext>
            </a:extLst>
          </p:cNvPr>
          <p:cNvSpPr txBox="1"/>
          <p:nvPr/>
        </p:nvSpPr>
        <p:spPr>
          <a:xfrm>
            <a:off x="292991" y="992112"/>
            <a:ext cx="8348089" cy="830997"/>
          </a:xfrm>
          <a:prstGeom prst="rect">
            <a:avLst/>
          </a:prstGeom>
          <a:noFill/>
        </p:spPr>
        <p:txBody>
          <a:bodyPr wrap="square" rtlCol="0">
            <a:spAutoFit/>
          </a:bodyPr>
          <a:lstStyle/>
          <a:p>
            <a:pPr algn="l"/>
            <a:endParaRPr lang="fr-FR" sz="1600" dirty="0">
              <a:latin typeface="Calibri" panose="020F0502020204030204" pitchFamily="34" charset="0"/>
            </a:endParaRPr>
          </a:p>
          <a:p>
            <a:pPr algn="l"/>
            <a:endParaRPr lang="fr-FR" sz="1600" b="0" i="0" u="none" strike="noStrike" dirty="0">
              <a:effectLst/>
              <a:latin typeface="Calibri" panose="020F0502020204030204" pitchFamily="34" charset="0"/>
            </a:endParaRPr>
          </a:p>
          <a:p>
            <a:pPr marL="285750" indent="-285750" algn="l">
              <a:buFontTx/>
              <a:buChar char="-"/>
            </a:pPr>
            <a:endParaRPr lang="fr-FR" sz="1600" dirty="0">
              <a:solidFill>
                <a:srgbClr val="2F2B20"/>
              </a:solidFill>
              <a:latin typeface="Calibri" panose="020F0502020204030204" pitchFamily="34" charset="0"/>
            </a:endParaRPr>
          </a:p>
        </p:txBody>
      </p:sp>
      <p:graphicFrame>
        <p:nvGraphicFramePr>
          <p:cNvPr id="2" name="Tableau 4">
            <a:extLst>
              <a:ext uri="{FF2B5EF4-FFF2-40B4-BE49-F238E27FC236}">
                <a16:creationId xmlns:a16="http://schemas.microsoft.com/office/drawing/2014/main" id="{97C10196-7A08-1AA3-B778-D57E0AD067C4}"/>
              </a:ext>
            </a:extLst>
          </p:cNvPr>
          <p:cNvGraphicFramePr>
            <a:graphicFrameLocks noGrp="1"/>
          </p:cNvGraphicFramePr>
          <p:nvPr>
            <p:extLst>
              <p:ext uri="{D42A27DB-BD31-4B8C-83A1-F6EECF244321}">
                <p14:modId xmlns:p14="http://schemas.microsoft.com/office/powerpoint/2010/main" val="4293991989"/>
              </p:ext>
            </p:extLst>
          </p:nvPr>
        </p:nvGraphicFramePr>
        <p:xfrm>
          <a:off x="391061" y="897019"/>
          <a:ext cx="8289305" cy="3349462"/>
        </p:xfrm>
        <a:graphic>
          <a:graphicData uri="http://schemas.openxmlformats.org/drawingml/2006/table">
            <a:tbl>
              <a:tblPr firstRow="1" bandRow="1">
                <a:tableStyleId>{5C22544A-7EE6-4342-B048-85BDC9FD1C3A}</a:tableStyleId>
              </a:tblPr>
              <a:tblGrid>
                <a:gridCol w="356425">
                  <a:extLst>
                    <a:ext uri="{9D8B030D-6E8A-4147-A177-3AD203B41FA5}">
                      <a16:colId xmlns:a16="http://schemas.microsoft.com/office/drawing/2014/main" val="4241261406"/>
                    </a:ext>
                  </a:extLst>
                </a:gridCol>
                <a:gridCol w="673890">
                  <a:extLst>
                    <a:ext uri="{9D8B030D-6E8A-4147-A177-3AD203B41FA5}">
                      <a16:colId xmlns:a16="http://schemas.microsoft.com/office/drawing/2014/main" val="3705132759"/>
                    </a:ext>
                  </a:extLst>
                </a:gridCol>
                <a:gridCol w="2337767">
                  <a:extLst>
                    <a:ext uri="{9D8B030D-6E8A-4147-A177-3AD203B41FA5}">
                      <a16:colId xmlns:a16="http://schemas.microsoft.com/office/drawing/2014/main" val="230574239"/>
                    </a:ext>
                  </a:extLst>
                </a:gridCol>
                <a:gridCol w="1036795">
                  <a:extLst>
                    <a:ext uri="{9D8B030D-6E8A-4147-A177-3AD203B41FA5}">
                      <a16:colId xmlns:a16="http://schemas.microsoft.com/office/drawing/2014/main" val="862908353"/>
                    </a:ext>
                  </a:extLst>
                </a:gridCol>
                <a:gridCol w="2180109">
                  <a:extLst>
                    <a:ext uri="{9D8B030D-6E8A-4147-A177-3AD203B41FA5}">
                      <a16:colId xmlns:a16="http://schemas.microsoft.com/office/drawing/2014/main" val="2403913868"/>
                    </a:ext>
                  </a:extLst>
                </a:gridCol>
                <a:gridCol w="1704319">
                  <a:extLst>
                    <a:ext uri="{9D8B030D-6E8A-4147-A177-3AD203B41FA5}">
                      <a16:colId xmlns:a16="http://schemas.microsoft.com/office/drawing/2014/main" val="502491114"/>
                    </a:ext>
                  </a:extLst>
                </a:gridCol>
              </a:tblGrid>
              <a:tr h="745789">
                <a:tc>
                  <a:txBody>
                    <a:bodyPr/>
                    <a:lstStyle/>
                    <a:p>
                      <a:r>
                        <a:rPr lang="fr-FR" sz="1000" dirty="0"/>
                        <a:t>N°</a:t>
                      </a:r>
                      <a:endParaRPr lang="fr-BE" sz="1000" dirty="0"/>
                    </a:p>
                  </a:txBody>
                  <a:tcPr/>
                </a:tc>
                <a:tc>
                  <a:txBody>
                    <a:bodyPr/>
                    <a:lstStyle/>
                    <a:p>
                      <a:r>
                        <a:rPr lang="fr-FR" sz="1000" dirty="0"/>
                        <a:t>Thème</a:t>
                      </a:r>
                      <a:endParaRPr lang="fr-BE" sz="1000" dirty="0"/>
                    </a:p>
                  </a:txBody>
                  <a:tcPr/>
                </a:tc>
                <a:tc>
                  <a:txBody>
                    <a:bodyPr/>
                    <a:lstStyle/>
                    <a:p>
                      <a:r>
                        <a:rPr lang="fr-FR" sz="1000" dirty="0"/>
                        <a:t>Observation</a:t>
                      </a:r>
                      <a:endParaRPr lang="fr-BE" sz="1000" dirty="0"/>
                    </a:p>
                  </a:txBody>
                  <a:tcPr/>
                </a:tc>
                <a:tc>
                  <a:txBody>
                    <a:bodyPr/>
                    <a:lstStyle/>
                    <a:p>
                      <a:r>
                        <a:rPr lang="fr-FR" sz="1000" dirty="0"/>
                        <a:t>Repris dans les états financiers</a:t>
                      </a:r>
                    </a:p>
                    <a:p>
                      <a:r>
                        <a:rPr lang="fr-FR" sz="1000" dirty="0"/>
                        <a:t>Oui/Non</a:t>
                      </a:r>
                      <a:endParaRPr lang="fr-BE" sz="1000" dirty="0"/>
                    </a:p>
                  </a:txBody>
                  <a:tcPr/>
                </a:tc>
                <a:tc>
                  <a:txBody>
                    <a:bodyPr/>
                    <a:lstStyle/>
                    <a:p>
                      <a:r>
                        <a:rPr lang="fr-FR" sz="1000" dirty="0"/>
                        <a:t>Management feedback</a:t>
                      </a:r>
                      <a:endParaRPr lang="fr-BE" sz="1000" dirty="0"/>
                    </a:p>
                  </a:txBody>
                  <a:tcPr/>
                </a:tc>
                <a:tc>
                  <a:txBody>
                    <a:bodyPr/>
                    <a:lstStyle/>
                    <a:p>
                      <a:r>
                        <a:rPr lang="fr-FR" sz="1000" dirty="0"/>
                        <a:t>Impact potentiel sur l’opinion (ISA 705)</a:t>
                      </a:r>
                      <a:endParaRPr lang="fr-BE" sz="1000" dirty="0"/>
                    </a:p>
                  </a:txBody>
                  <a:tcPr/>
                </a:tc>
                <a:extLst>
                  <a:ext uri="{0D108BD9-81ED-4DB2-BD59-A6C34878D82A}">
                    <a16:rowId xmlns:a16="http://schemas.microsoft.com/office/drawing/2014/main" val="2106850564"/>
                  </a:ext>
                </a:extLst>
              </a:tr>
              <a:tr h="2182139">
                <a:tc>
                  <a:txBody>
                    <a:bodyPr/>
                    <a:lstStyle/>
                    <a:p>
                      <a:r>
                        <a:rPr lang="fr-FR" sz="1000" dirty="0"/>
                        <a:t>2</a:t>
                      </a:r>
                      <a:endParaRPr lang="fr-BE" sz="1000" dirty="0"/>
                    </a:p>
                  </a:txBody>
                  <a:tcPr/>
                </a:tc>
                <a:tc>
                  <a:txBody>
                    <a:bodyPr/>
                    <a:lstStyle/>
                    <a:p>
                      <a:r>
                        <a:rPr lang="fr-FR" sz="1000" dirty="0"/>
                        <a:t>Parties liées</a:t>
                      </a:r>
                    </a:p>
                    <a:p>
                      <a:r>
                        <a:rPr lang="fr-FR" sz="1000" dirty="0"/>
                        <a:t>(ISA 550)</a:t>
                      </a:r>
                      <a:endParaRPr lang="fr-BE" sz="1000" dirty="0"/>
                    </a:p>
                  </a:txBody>
                  <a:tcPr/>
                </a:tc>
                <a:tc>
                  <a:txBody>
                    <a:bodyPr/>
                    <a:lstStyle/>
                    <a:p>
                      <a:pPr algn="just"/>
                      <a:r>
                        <a:rPr lang="fr-FR" sz="1000" u="sng" dirty="0"/>
                        <a:t>Scope limitation (ISA 550 P27 et ISA 550 A50)</a:t>
                      </a:r>
                      <a:r>
                        <a:rPr lang="fr-FR" sz="1000" u="sng" dirty="0">
                          <a:solidFill>
                            <a:schemeClr val="tx1"/>
                          </a:solidFill>
                        </a:rPr>
                        <a:t>*</a:t>
                      </a:r>
                      <a:r>
                        <a:rPr lang="fr-FR" sz="1000" dirty="0">
                          <a:solidFill>
                            <a:schemeClr val="tx1"/>
                          </a:solidFill>
                        </a:rPr>
                        <a:t> </a:t>
                      </a:r>
                      <a:r>
                        <a:rPr lang="fr-FR" sz="1000" dirty="0"/>
                        <a:t>: </a:t>
                      </a:r>
                    </a:p>
                    <a:p>
                      <a:pPr algn="just"/>
                      <a:endParaRPr lang="fr-FR" sz="200" dirty="0"/>
                    </a:p>
                    <a:p>
                      <a:pPr marL="0" marR="0" lvl="0" indent="0" algn="just" defTabSz="914400" rtl="0" eaLnBrk="1" fontAlgn="auto" latinLnBrk="0" hangingPunct="1">
                        <a:lnSpc>
                          <a:spcPct val="100000"/>
                        </a:lnSpc>
                        <a:spcBef>
                          <a:spcPts val="0"/>
                        </a:spcBef>
                        <a:spcAft>
                          <a:spcPts val="0"/>
                        </a:spcAft>
                        <a:buClrTx/>
                        <a:buSzTx/>
                        <a:buFontTx/>
                        <a:buNone/>
                        <a:tabLst/>
                        <a:defRPr/>
                      </a:pPr>
                      <a:r>
                        <a:rPr lang="fr-FR" sz="1000" dirty="0"/>
                        <a:t>Lors de nos travaux de contrôle, les </a:t>
                      </a:r>
                      <a:r>
                        <a:rPr lang="fr-FR" sz="1000" b="1" dirty="0"/>
                        <a:t>transactions</a:t>
                      </a:r>
                      <a:r>
                        <a:rPr lang="fr-FR" sz="1000" dirty="0"/>
                        <a:t> importantes avec des parties liées reprises ci-dessous n'ont </a:t>
                      </a:r>
                      <a:r>
                        <a:rPr lang="fr-FR" sz="1000" b="1" dirty="0"/>
                        <a:t>pas</a:t>
                      </a:r>
                      <a:r>
                        <a:rPr lang="fr-FR" sz="1000" dirty="0"/>
                        <a:t> reçu </a:t>
                      </a:r>
                      <a:r>
                        <a:rPr lang="fr-FR" sz="1000" b="1" dirty="0"/>
                        <a:t>d'autorisation et d'approbation appropriées </a:t>
                      </a:r>
                      <a:r>
                        <a:rPr lang="fr-FR" sz="1000" dirty="0"/>
                        <a:t>:</a:t>
                      </a:r>
                    </a:p>
                    <a:p>
                      <a:pPr algn="just"/>
                      <a:r>
                        <a:rPr lang="fr-FR" sz="1000" dirty="0"/>
                        <a:t>XXX</a:t>
                      </a:r>
                    </a:p>
                    <a:p>
                      <a:pPr algn="just"/>
                      <a:endParaRPr lang="fr-FR" sz="1000" dirty="0"/>
                    </a:p>
                  </a:txBody>
                  <a:tcPr/>
                </a:tc>
                <a:tc>
                  <a:txBody>
                    <a:bodyPr/>
                    <a:lstStyle/>
                    <a:p>
                      <a:endParaRPr lang="fr-FR" sz="1000" dirty="0"/>
                    </a:p>
                    <a:p>
                      <a:endParaRPr lang="fr-FR" sz="1000" dirty="0"/>
                    </a:p>
                    <a:p>
                      <a:endParaRPr lang="fr-FR" sz="1000" dirty="0"/>
                    </a:p>
                    <a:p>
                      <a:endParaRPr lang="fr-FR" sz="1000" dirty="0"/>
                    </a:p>
                    <a:p>
                      <a:endParaRPr lang="fr-FR" sz="1000" dirty="0"/>
                    </a:p>
                    <a:p>
                      <a:endParaRPr lang="fr-FR" sz="1000" dirty="0"/>
                    </a:p>
                    <a:p>
                      <a:endParaRPr lang="fr-FR" sz="1000" dirty="0"/>
                    </a:p>
                    <a:p>
                      <a:r>
                        <a:rPr lang="fr-FR" sz="1000" dirty="0"/>
                        <a:t>Oui          Non</a:t>
                      </a:r>
                    </a:p>
                  </a:txBody>
                  <a:tcPr/>
                </a:tc>
                <a:tc>
                  <a:txBody>
                    <a:bodyPr/>
                    <a:lstStyle/>
                    <a:p>
                      <a:endParaRPr lang="fr-FR" sz="1000" dirty="0"/>
                    </a:p>
                  </a:txBody>
                  <a:tcPr/>
                </a:tc>
                <a:tc>
                  <a:txBody>
                    <a:bodyPr/>
                    <a:lstStyle/>
                    <a:p>
                      <a:endParaRPr lang="fr-FR" sz="1000" dirty="0"/>
                    </a:p>
                  </a:txBody>
                  <a:tcPr/>
                </a:tc>
                <a:extLst>
                  <a:ext uri="{0D108BD9-81ED-4DB2-BD59-A6C34878D82A}">
                    <a16:rowId xmlns:a16="http://schemas.microsoft.com/office/drawing/2014/main" val="2156956885"/>
                  </a:ext>
                </a:extLst>
              </a:tr>
              <a:tr h="421534">
                <a:tc>
                  <a:txBody>
                    <a:bodyPr/>
                    <a:lstStyle/>
                    <a:p>
                      <a:endParaRPr lang="fr-FR" sz="1000" dirty="0"/>
                    </a:p>
                  </a:txBody>
                  <a:tcPr/>
                </a:tc>
                <a:tc>
                  <a:txBody>
                    <a:bodyPr/>
                    <a:lstStyle/>
                    <a:p>
                      <a:endParaRPr lang="fr-BE" sz="1000" dirty="0"/>
                    </a:p>
                  </a:txBody>
                  <a:tcPr/>
                </a:tc>
                <a:tc>
                  <a:txBody>
                    <a:bodyPr/>
                    <a:lstStyle/>
                    <a:p>
                      <a:pPr algn="just"/>
                      <a:r>
                        <a:rPr lang="fr-FR" sz="1000" dirty="0"/>
                        <a:t>Point spécifique à rajouter dans la lettre d’affirmation</a:t>
                      </a:r>
                      <a:endParaRPr lang="fr-BE" sz="1000" dirty="0"/>
                    </a:p>
                  </a:txBody>
                  <a:tcPr/>
                </a:tc>
                <a:tc>
                  <a:txBody>
                    <a:bodyPr/>
                    <a:lstStyle/>
                    <a:p>
                      <a:endParaRPr lang="fr-BE" sz="1000" dirty="0"/>
                    </a:p>
                  </a:txBody>
                  <a:tcPr/>
                </a:tc>
                <a:tc>
                  <a:txBody>
                    <a:bodyPr/>
                    <a:lstStyle/>
                    <a:p>
                      <a:endParaRPr lang="fr-BE" sz="1000" dirty="0"/>
                    </a:p>
                  </a:txBody>
                  <a:tcPr/>
                </a:tc>
                <a:tc>
                  <a:txBody>
                    <a:bodyPr/>
                    <a:lstStyle/>
                    <a:p>
                      <a:endParaRPr lang="fr-BE" sz="1000" dirty="0"/>
                    </a:p>
                  </a:txBody>
                  <a:tcPr/>
                </a:tc>
                <a:extLst>
                  <a:ext uri="{0D108BD9-81ED-4DB2-BD59-A6C34878D82A}">
                    <a16:rowId xmlns:a16="http://schemas.microsoft.com/office/drawing/2014/main" val="2598572521"/>
                  </a:ext>
                </a:extLst>
              </a:tr>
            </a:tbl>
          </a:graphicData>
        </a:graphic>
      </p:graphicFrame>
      <p:sp>
        <p:nvSpPr>
          <p:cNvPr id="6" name="ZoneTexte 4">
            <a:extLst>
              <a:ext uri="{FF2B5EF4-FFF2-40B4-BE49-F238E27FC236}">
                <a16:creationId xmlns:a16="http://schemas.microsoft.com/office/drawing/2014/main" id="{A09E7B3E-C44C-65CD-5020-631D9FB300C3}"/>
              </a:ext>
            </a:extLst>
          </p:cNvPr>
          <p:cNvSpPr txBox="1"/>
          <p:nvPr/>
        </p:nvSpPr>
        <p:spPr>
          <a:xfrm>
            <a:off x="427346" y="4341574"/>
            <a:ext cx="8289307" cy="1046440"/>
          </a:xfrm>
          <a:prstGeom prst="rect">
            <a:avLst/>
          </a:prstGeom>
          <a:noFill/>
        </p:spPr>
        <p:txBody>
          <a:bodyPr wrap="square" rtlCol="0">
            <a:spAutoFit/>
          </a:bodyPr>
          <a:lstStyle/>
          <a:p>
            <a:pPr algn="just"/>
            <a:r>
              <a:rPr lang="fr-FR" sz="700" i="1" dirty="0">
                <a:effectLst/>
                <a:latin typeface="Calibri" panose="020F0502020204030204" pitchFamily="34" charset="0"/>
                <a:ea typeface="Calibri" panose="020F0502020204030204" pitchFamily="34" charset="0"/>
              </a:rPr>
              <a:t>*Outre l’impact de cette limitation sur notre opinion (voir ci-dessus), nous attirons votre attention sur les dispositions pénales prévues par la loi, notamment pour ceux qui font obstacles aux travaux du commissaire (art. 3:96 et 3:97 CSA).</a:t>
            </a:r>
          </a:p>
          <a:p>
            <a:pPr algn="just"/>
            <a:r>
              <a:rPr lang="fr-BE" sz="700" i="1" dirty="0">
                <a:effectLst/>
                <a:latin typeface="Calibri" panose="020F0502020204030204" pitchFamily="34" charset="0"/>
                <a:ea typeface="Calibri" panose="020F0502020204030204" pitchFamily="34" charset="0"/>
              </a:rPr>
              <a:t>I</a:t>
            </a:r>
            <a:r>
              <a:rPr lang="fr-BE" sz="700" i="1" u="sng" dirty="0">
                <a:effectLst/>
                <a:latin typeface="Calibri" panose="020F0502020204030204" pitchFamily="34" charset="0"/>
                <a:ea typeface="Calibri" panose="020F0502020204030204" pitchFamily="34" charset="0"/>
              </a:rPr>
              <a:t>SA 550</a:t>
            </a:r>
            <a:r>
              <a:rPr lang="fr-BE" sz="700" i="1" dirty="0">
                <a:effectLst/>
                <a:latin typeface="Calibri" panose="020F0502020204030204" pitchFamily="34" charset="0"/>
                <a:ea typeface="Calibri" panose="020F0502020204030204" pitchFamily="34" charset="0"/>
              </a:rPr>
              <a:t> : </a:t>
            </a:r>
            <a:r>
              <a:rPr lang="fr-FR" sz="700" i="1" dirty="0">
                <a:effectLst/>
                <a:latin typeface="Calibri" panose="020F0502020204030204" pitchFamily="34" charset="0"/>
                <a:ea typeface="Calibri" panose="020F0502020204030204" pitchFamily="34" charset="0"/>
              </a:rPr>
              <a:t>P27. A moins que toutes les personnes constituant le gouvernement d'entreprise n'interviennent dans la direction de l'entité, l'auditeur doit leur communiquer tous les points importants soulevés au cours de l'audit à propos des parties liées à l'entité. (Voir par. A50)</a:t>
            </a:r>
            <a:endParaRPr lang="fr-BE" sz="700" i="1" dirty="0">
              <a:effectLst/>
              <a:latin typeface="Calibri" panose="020F0502020204030204" pitchFamily="34" charset="0"/>
              <a:ea typeface="Calibri" panose="020F0502020204030204" pitchFamily="34" charset="0"/>
            </a:endParaRPr>
          </a:p>
          <a:p>
            <a:pPr algn="just"/>
            <a:endParaRPr lang="fr-FR" sz="200" i="1" dirty="0">
              <a:latin typeface="Calibri" panose="020F0502020204030204" pitchFamily="34" charset="0"/>
              <a:ea typeface="Calibri" panose="020F0502020204030204" pitchFamily="34" charset="0"/>
            </a:endParaRPr>
          </a:p>
          <a:p>
            <a:pPr algn="just"/>
            <a:r>
              <a:rPr lang="fr-FR" sz="700" i="1" u="sng" dirty="0">
                <a:latin typeface="Calibri" panose="020F0502020204030204" pitchFamily="34" charset="0"/>
                <a:ea typeface="Calibri" panose="020F0502020204030204" pitchFamily="34" charset="0"/>
              </a:rPr>
              <a:t>ISA 550</a:t>
            </a:r>
            <a:r>
              <a:rPr lang="fr-FR" sz="700" i="1" dirty="0">
                <a:latin typeface="Calibri" panose="020F0502020204030204" pitchFamily="34" charset="0"/>
                <a:ea typeface="Calibri" panose="020F0502020204030204" pitchFamily="34" charset="0"/>
              </a:rPr>
              <a:t> : A50. La communication aux personnes constituant le gouvernement d'entreprise des points importants soulevés au cours de l'audit concernant les parties liées à l'entité aide l'auditeur à établir une compréhension commune de la nature de ces questions et de la manière dont elles ont été résolues.</a:t>
            </a:r>
            <a:endParaRPr lang="fr-BE" sz="700" i="1" dirty="0">
              <a:latin typeface="Calibri" panose="020F0502020204030204" pitchFamily="34" charset="0"/>
              <a:ea typeface="Calibri" panose="020F0502020204030204" pitchFamily="34" charset="0"/>
            </a:endParaRPr>
          </a:p>
          <a:p>
            <a:endParaRPr lang="fr-BE" dirty="0"/>
          </a:p>
        </p:txBody>
      </p:sp>
      <p:sp>
        <p:nvSpPr>
          <p:cNvPr id="7" name="Title 6">
            <a:extLst>
              <a:ext uri="{FF2B5EF4-FFF2-40B4-BE49-F238E27FC236}">
                <a16:creationId xmlns:a16="http://schemas.microsoft.com/office/drawing/2014/main" id="{9BE6EE21-C21A-3B1A-000F-F8EEC2C74472}"/>
              </a:ext>
            </a:extLst>
          </p:cNvPr>
          <p:cNvSpPr>
            <a:spLocks noGrp="1"/>
          </p:cNvSpPr>
          <p:nvPr>
            <p:ph type="title"/>
          </p:nvPr>
        </p:nvSpPr>
        <p:spPr/>
        <p:txBody>
          <a:bodyPr>
            <a:normAutofit/>
          </a:bodyPr>
          <a:lstStyle/>
          <a:p>
            <a:r>
              <a:rPr lang="en-US" sz="2400" dirty="0"/>
              <a:t>ISA 550 – parties </a:t>
            </a:r>
            <a:r>
              <a:rPr lang="fr-BE" sz="2400" dirty="0"/>
              <a:t>liées</a:t>
            </a:r>
          </a:p>
        </p:txBody>
      </p:sp>
    </p:spTree>
    <p:extLst>
      <p:ext uri="{BB962C8B-B14F-4D97-AF65-F5344CB8AC3E}">
        <p14:creationId xmlns:p14="http://schemas.microsoft.com/office/powerpoint/2010/main" val="1421825682"/>
      </p:ext>
    </p:extLst>
  </p:cSld>
  <p:clrMapOvr>
    <a:masterClrMapping/>
  </p:clrMapOvr>
  <p:transition spd="slow">
    <p:push dir="u"/>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a:extLst>
              <a:ext uri="{FF2B5EF4-FFF2-40B4-BE49-F238E27FC236}">
                <a16:creationId xmlns:a16="http://schemas.microsoft.com/office/drawing/2014/main" id="{D475A2F7-1362-5E76-15DA-FABA4BCD7598}"/>
              </a:ext>
            </a:extLst>
          </p:cNvPr>
          <p:cNvSpPr>
            <a:spLocks noGrp="1"/>
          </p:cNvSpPr>
          <p:nvPr>
            <p:ph type="sldNum" sz="quarter" idx="12"/>
          </p:nvPr>
        </p:nvSpPr>
        <p:spPr/>
        <p:txBody>
          <a:bodyPr/>
          <a:lstStyle/>
          <a:p>
            <a:fld id="{4643D497-C655-4B4F-9075-C2149CCBF52B}" type="slidenum">
              <a:rPr lang="fr-BE" smtClean="0"/>
              <a:t>22</a:t>
            </a:fld>
            <a:endParaRPr lang="fr-BE" dirty="0"/>
          </a:p>
        </p:txBody>
      </p:sp>
      <p:sp>
        <p:nvSpPr>
          <p:cNvPr id="10" name="ZoneTexte 9">
            <a:extLst>
              <a:ext uri="{FF2B5EF4-FFF2-40B4-BE49-F238E27FC236}">
                <a16:creationId xmlns:a16="http://schemas.microsoft.com/office/drawing/2014/main" id="{3843C52E-0729-DA06-A225-339DA9C431F0}"/>
              </a:ext>
            </a:extLst>
          </p:cNvPr>
          <p:cNvSpPr txBox="1"/>
          <p:nvPr/>
        </p:nvSpPr>
        <p:spPr>
          <a:xfrm>
            <a:off x="292991" y="992112"/>
            <a:ext cx="8348089" cy="830997"/>
          </a:xfrm>
          <a:prstGeom prst="rect">
            <a:avLst/>
          </a:prstGeom>
          <a:noFill/>
        </p:spPr>
        <p:txBody>
          <a:bodyPr wrap="square" rtlCol="0">
            <a:spAutoFit/>
          </a:bodyPr>
          <a:lstStyle/>
          <a:p>
            <a:pPr algn="l"/>
            <a:endParaRPr lang="fr-FR" sz="1600" dirty="0">
              <a:latin typeface="Calibri" panose="020F0502020204030204" pitchFamily="34" charset="0"/>
            </a:endParaRPr>
          </a:p>
          <a:p>
            <a:pPr algn="l"/>
            <a:endParaRPr lang="fr-FR" sz="1600" b="0" i="0" u="none" strike="noStrike" dirty="0">
              <a:effectLst/>
              <a:latin typeface="Calibri" panose="020F0502020204030204" pitchFamily="34" charset="0"/>
            </a:endParaRPr>
          </a:p>
          <a:p>
            <a:pPr marL="285750" indent="-285750" algn="l">
              <a:buFontTx/>
              <a:buChar char="-"/>
            </a:pPr>
            <a:endParaRPr lang="fr-FR" sz="1600" dirty="0">
              <a:solidFill>
                <a:srgbClr val="2F2B20"/>
              </a:solidFill>
              <a:latin typeface="Calibri" panose="020F0502020204030204" pitchFamily="34" charset="0"/>
            </a:endParaRPr>
          </a:p>
        </p:txBody>
      </p:sp>
      <p:graphicFrame>
        <p:nvGraphicFramePr>
          <p:cNvPr id="2" name="Tableau 4">
            <a:extLst>
              <a:ext uri="{FF2B5EF4-FFF2-40B4-BE49-F238E27FC236}">
                <a16:creationId xmlns:a16="http://schemas.microsoft.com/office/drawing/2014/main" id="{97C10196-7A08-1AA3-B778-D57E0AD067C4}"/>
              </a:ext>
            </a:extLst>
          </p:cNvPr>
          <p:cNvGraphicFramePr>
            <a:graphicFrameLocks noGrp="1"/>
          </p:cNvGraphicFramePr>
          <p:nvPr>
            <p:extLst>
              <p:ext uri="{D42A27DB-BD31-4B8C-83A1-F6EECF244321}">
                <p14:modId xmlns:p14="http://schemas.microsoft.com/office/powerpoint/2010/main" val="425053685"/>
              </p:ext>
            </p:extLst>
          </p:nvPr>
        </p:nvGraphicFramePr>
        <p:xfrm>
          <a:off x="427346" y="897019"/>
          <a:ext cx="8366050" cy="3349462"/>
        </p:xfrm>
        <a:graphic>
          <a:graphicData uri="http://schemas.openxmlformats.org/drawingml/2006/table">
            <a:tbl>
              <a:tblPr firstRow="1" bandRow="1">
                <a:tableStyleId>{5C22544A-7EE6-4342-B048-85BDC9FD1C3A}</a:tableStyleId>
              </a:tblPr>
              <a:tblGrid>
                <a:gridCol w="311393">
                  <a:extLst>
                    <a:ext uri="{9D8B030D-6E8A-4147-A177-3AD203B41FA5}">
                      <a16:colId xmlns:a16="http://schemas.microsoft.com/office/drawing/2014/main" val="4241261406"/>
                    </a:ext>
                  </a:extLst>
                </a:gridCol>
                <a:gridCol w="728462">
                  <a:extLst>
                    <a:ext uri="{9D8B030D-6E8A-4147-A177-3AD203B41FA5}">
                      <a16:colId xmlns:a16="http://schemas.microsoft.com/office/drawing/2014/main" val="3705132759"/>
                    </a:ext>
                  </a:extLst>
                </a:gridCol>
                <a:gridCol w="2359410">
                  <a:extLst>
                    <a:ext uri="{9D8B030D-6E8A-4147-A177-3AD203B41FA5}">
                      <a16:colId xmlns:a16="http://schemas.microsoft.com/office/drawing/2014/main" val="230574239"/>
                    </a:ext>
                  </a:extLst>
                </a:gridCol>
                <a:gridCol w="1046394">
                  <a:extLst>
                    <a:ext uri="{9D8B030D-6E8A-4147-A177-3AD203B41FA5}">
                      <a16:colId xmlns:a16="http://schemas.microsoft.com/office/drawing/2014/main" val="862908353"/>
                    </a:ext>
                  </a:extLst>
                </a:gridCol>
                <a:gridCol w="2200293">
                  <a:extLst>
                    <a:ext uri="{9D8B030D-6E8A-4147-A177-3AD203B41FA5}">
                      <a16:colId xmlns:a16="http://schemas.microsoft.com/office/drawing/2014/main" val="2403913868"/>
                    </a:ext>
                  </a:extLst>
                </a:gridCol>
                <a:gridCol w="1720098">
                  <a:extLst>
                    <a:ext uri="{9D8B030D-6E8A-4147-A177-3AD203B41FA5}">
                      <a16:colId xmlns:a16="http://schemas.microsoft.com/office/drawing/2014/main" val="502491114"/>
                    </a:ext>
                  </a:extLst>
                </a:gridCol>
              </a:tblGrid>
              <a:tr h="745789">
                <a:tc>
                  <a:txBody>
                    <a:bodyPr/>
                    <a:lstStyle/>
                    <a:p>
                      <a:r>
                        <a:rPr lang="fr-FR" sz="1000" dirty="0"/>
                        <a:t>N°</a:t>
                      </a:r>
                      <a:endParaRPr lang="fr-BE" sz="1000" dirty="0"/>
                    </a:p>
                  </a:txBody>
                  <a:tcPr/>
                </a:tc>
                <a:tc>
                  <a:txBody>
                    <a:bodyPr/>
                    <a:lstStyle/>
                    <a:p>
                      <a:r>
                        <a:rPr lang="fr-FR" sz="1000" dirty="0"/>
                        <a:t>Thème</a:t>
                      </a:r>
                      <a:endParaRPr lang="fr-BE" sz="1000" dirty="0"/>
                    </a:p>
                  </a:txBody>
                  <a:tcPr/>
                </a:tc>
                <a:tc>
                  <a:txBody>
                    <a:bodyPr/>
                    <a:lstStyle/>
                    <a:p>
                      <a:r>
                        <a:rPr lang="fr-FR" sz="1000" dirty="0"/>
                        <a:t>Observation</a:t>
                      </a:r>
                      <a:endParaRPr lang="fr-BE" sz="1000" dirty="0"/>
                    </a:p>
                  </a:txBody>
                  <a:tcPr/>
                </a:tc>
                <a:tc>
                  <a:txBody>
                    <a:bodyPr/>
                    <a:lstStyle/>
                    <a:p>
                      <a:r>
                        <a:rPr lang="fr-FR" sz="1000" dirty="0"/>
                        <a:t>Repris dans les états financiers</a:t>
                      </a:r>
                    </a:p>
                    <a:p>
                      <a:r>
                        <a:rPr lang="fr-FR" sz="1000" dirty="0"/>
                        <a:t>Oui/Non</a:t>
                      </a:r>
                      <a:endParaRPr lang="fr-BE" sz="1000" dirty="0"/>
                    </a:p>
                  </a:txBody>
                  <a:tcPr/>
                </a:tc>
                <a:tc>
                  <a:txBody>
                    <a:bodyPr/>
                    <a:lstStyle/>
                    <a:p>
                      <a:r>
                        <a:rPr lang="fr-FR" sz="1000" dirty="0"/>
                        <a:t>Management feedback</a:t>
                      </a:r>
                      <a:endParaRPr lang="fr-BE" sz="1000" dirty="0"/>
                    </a:p>
                  </a:txBody>
                  <a:tcPr/>
                </a:tc>
                <a:tc>
                  <a:txBody>
                    <a:bodyPr/>
                    <a:lstStyle/>
                    <a:p>
                      <a:r>
                        <a:rPr lang="fr-FR" sz="1000" dirty="0"/>
                        <a:t>Impact potentiel sur l’opinion (ISA 705)</a:t>
                      </a:r>
                      <a:endParaRPr lang="fr-BE" sz="1000" dirty="0"/>
                    </a:p>
                  </a:txBody>
                  <a:tcPr/>
                </a:tc>
                <a:extLst>
                  <a:ext uri="{0D108BD9-81ED-4DB2-BD59-A6C34878D82A}">
                    <a16:rowId xmlns:a16="http://schemas.microsoft.com/office/drawing/2014/main" val="2106850564"/>
                  </a:ext>
                </a:extLst>
              </a:tr>
              <a:tr h="2182139">
                <a:tc>
                  <a:txBody>
                    <a:bodyPr/>
                    <a:lstStyle/>
                    <a:p>
                      <a:r>
                        <a:rPr lang="fr-FR" sz="1000" dirty="0"/>
                        <a:t>3</a:t>
                      </a:r>
                      <a:endParaRPr lang="fr-BE" sz="1000" dirty="0"/>
                    </a:p>
                  </a:txBody>
                  <a:tcPr/>
                </a:tc>
                <a:tc>
                  <a:txBody>
                    <a:bodyPr/>
                    <a:lstStyle/>
                    <a:p>
                      <a:r>
                        <a:rPr lang="fr-FR" sz="1000" dirty="0"/>
                        <a:t>Parties liées</a:t>
                      </a:r>
                    </a:p>
                    <a:p>
                      <a:r>
                        <a:rPr lang="fr-FR" sz="1000" dirty="0"/>
                        <a:t>(ISA 550)</a:t>
                      </a:r>
                      <a:endParaRPr lang="fr-BE" sz="1000" dirty="0"/>
                    </a:p>
                  </a:txBody>
                  <a:tcPr/>
                </a:tc>
                <a:tc>
                  <a:txBody>
                    <a:bodyPr/>
                    <a:lstStyle/>
                    <a:p>
                      <a:pPr algn="just"/>
                      <a:r>
                        <a:rPr lang="fr-FR" sz="1000" u="sng" dirty="0"/>
                        <a:t>Scope limitation (ISA 550 P27 et ISA 550 A50</a:t>
                      </a:r>
                      <a:r>
                        <a:rPr lang="fr-FR" sz="1000" u="sng" dirty="0">
                          <a:solidFill>
                            <a:schemeClr val="tx1"/>
                          </a:solidFill>
                        </a:rPr>
                        <a:t>)*</a:t>
                      </a:r>
                      <a:r>
                        <a:rPr lang="fr-FR" sz="1000" dirty="0"/>
                        <a:t> : </a:t>
                      </a:r>
                    </a:p>
                    <a:p>
                      <a:pPr algn="just"/>
                      <a:endParaRPr lang="fr-FR" sz="200" dirty="0"/>
                    </a:p>
                    <a:p>
                      <a:pPr algn="just"/>
                      <a:r>
                        <a:rPr lang="fr-FR" sz="1000" dirty="0"/>
                        <a:t>Lors de nos travaux de contrôle, nous avons eu un </a:t>
                      </a:r>
                      <a:r>
                        <a:rPr lang="fr-FR" sz="1000" b="1" dirty="0"/>
                        <a:t>désaccord avec la direction sur le traitement comptable </a:t>
                      </a:r>
                      <a:r>
                        <a:rPr lang="fr-FR" sz="1000" dirty="0"/>
                        <a:t>des transactions importantes suivantes avec les parties liées et sur les informations fournies les concernant, par rapport aux règles du référentiel comptable applicable.</a:t>
                      </a:r>
                    </a:p>
                    <a:p>
                      <a:pPr algn="just"/>
                      <a:r>
                        <a:rPr lang="fr-FR" sz="1000" dirty="0"/>
                        <a:t>XXX</a:t>
                      </a:r>
                    </a:p>
                    <a:p>
                      <a:pPr algn="just"/>
                      <a:endParaRPr lang="fr-FR" sz="1000" dirty="0"/>
                    </a:p>
                  </a:txBody>
                  <a:tcPr/>
                </a:tc>
                <a:tc>
                  <a:txBody>
                    <a:bodyPr/>
                    <a:lstStyle/>
                    <a:p>
                      <a:endParaRPr lang="fr-FR" sz="1000" dirty="0"/>
                    </a:p>
                    <a:p>
                      <a:endParaRPr lang="fr-FR" sz="1000" dirty="0"/>
                    </a:p>
                    <a:p>
                      <a:endParaRPr lang="fr-FR" sz="1000" dirty="0"/>
                    </a:p>
                    <a:p>
                      <a:endParaRPr lang="fr-FR" sz="1000" dirty="0"/>
                    </a:p>
                    <a:p>
                      <a:endParaRPr lang="fr-FR" sz="1000" dirty="0"/>
                    </a:p>
                    <a:p>
                      <a:endParaRPr lang="fr-FR" sz="1000" dirty="0"/>
                    </a:p>
                    <a:p>
                      <a:endParaRPr lang="fr-FR" sz="1000" dirty="0"/>
                    </a:p>
                    <a:p>
                      <a:endParaRPr lang="fr-FR" sz="1000" dirty="0"/>
                    </a:p>
                    <a:p>
                      <a:endParaRPr lang="fr-FR" sz="1000" dirty="0"/>
                    </a:p>
                    <a:p>
                      <a:endParaRPr lang="fr-FR" sz="1000" dirty="0"/>
                    </a:p>
                    <a:p>
                      <a:pPr marL="0" marR="0" lvl="0" indent="0" algn="l" defTabSz="914400" rtl="0" eaLnBrk="1" fontAlgn="auto" latinLnBrk="0" hangingPunct="1">
                        <a:lnSpc>
                          <a:spcPct val="100000"/>
                        </a:lnSpc>
                        <a:spcBef>
                          <a:spcPts val="0"/>
                        </a:spcBef>
                        <a:spcAft>
                          <a:spcPts val="0"/>
                        </a:spcAft>
                        <a:buClrTx/>
                        <a:buSzTx/>
                        <a:buFontTx/>
                        <a:buNone/>
                        <a:tabLst/>
                        <a:defRPr/>
                      </a:pPr>
                      <a:r>
                        <a:rPr lang="fr-FR" sz="1000" dirty="0"/>
                        <a:t>Oui          Non</a:t>
                      </a:r>
                    </a:p>
                    <a:p>
                      <a:endParaRPr lang="fr-FR" sz="1000" dirty="0"/>
                    </a:p>
                  </a:txBody>
                  <a:tcPr/>
                </a:tc>
                <a:tc>
                  <a:txBody>
                    <a:bodyPr/>
                    <a:lstStyle/>
                    <a:p>
                      <a:endParaRPr lang="fr-FR" sz="1000" dirty="0"/>
                    </a:p>
                  </a:txBody>
                  <a:tcPr/>
                </a:tc>
                <a:tc>
                  <a:txBody>
                    <a:bodyPr/>
                    <a:lstStyle/>
                    <a:p>
                      <a:endParaRPr lang="fr-FR" sz="1000" dirty="0"/>
                    </a:p>
                  </a:txBody>
                  <a:tcPr/>
                </a:tc>
                <a:extLst>
                  <a:ext uri="{0D108BD9-81ED-4DB2-BD59-A6C34878D82A}">
                    <a16:rowId xmlns:a16="http://schemas.microsoft.com/office/drawing/2014/main" val="2156956885"/>
                  </a:ext>
                </a:extLst>
              </a:tr>
              <a:tr h="421534">
                <a:tc>
                  <a:txBody>
                    <a:bodyPr/>
                    <a:lstStyle/>
                    <a:p>
                      <a:endParaRPr lang="fr-FR" sz="1000" dirty="0"/>
                    </a:p>
                  </a:txBody>
                  <a:tcPr/>
                </a:tc>
                <a:tc>
                  <a:txBody>
                    <a:bodyPr/>
                    <a:lstStyle/>
                    <a:p>
                      <a:endParaRPr lang="fr-BE" sz="1000" dirty="0"/>
                    </a:p>
                  </a:txBody>
                  <a:tcPr/>
                </a:tc>
                <a:tc>
                  <a:txBody>
                    <a:bodyPr/>
                    <a:lstStyle/>
                    <a:p>
                      <a:pPr algn="just"/>
                      <a:r>
                        <a:rPr lang="fr-FR" sz="1000" dirty="0"/>
                        <a:t>Point spécifique à rajouter dans la lettre d’affirmation</a:t>
                      </a:r>
                      <a:endParaRPr lang="fr-BE" sz="1000" dirty="0"/>
                    </a:p>
                  </a:txBody>
                  <a:tcPr/>
                </a:tc>
                <a:tc>
                  <a:txBody>
                    <a:bodyPr/>
                    <a:lstStyle/>
                    <a:p>
                      <a:endParaRPr lang="fr-BE" sz="1000" dirty="0"/>
                    </a:p>
                  </a:txBody>
                  <a:tcPr/>
                </a:tc>
                <a:tc>
                  <a:txBody>
                    <a:bodyPr/>
                    <a:lstStyle/>
                    <a:p>
                      <a:endParaRPr lang="fr-BE" sz="1000" dirty="0"/>
                    </a:p>
                  </a:txBody>
                  <a:tcPr/>
                </a:tc>
                <a:tc>
                  <a:txBody>
                    <a:bodyPr/>
                    <a:lstStyle/>
                    <a:p>
                      <a:endParaRPr lang="fr-BE" sz="1000" dirty="0"/>
                    </a:p>
                  </a:txBody>
                  <a:tcPr/>
                </a:tc>
                <a:extLst>
                  <a:ext uri="{0D108BD9-81ED-4DB2-BD59-A6C34878D82A}">
                    <a16:rowId xmlns:a16="http://schemas.microsoft.com/office/drawing/2014/main" val="2598572521"/>
                  </a:ext>
                </a:extLst>
              </a:tr>
            </a:tbl>
          </a:graphicData>
        </a:graphic>
      </p:graphicFrame>
      <p:sp>
        <p:nvSpPr>
          <p:cNvPr id="6" name="ZoneTexte 4">
            <a:extLst>
              <a:ext uri="{FF2B5EF4-FFF2-40B4-BE49-F238E27FC236}">
                <a16:creationId xmlns:a16="http://schemas.microsoft.com/office/drawing/2014/main" id="{A726B3EA-9D79-3AE0-6198-EC7217A35C0D}"/>
              </a:ext>
            </a:extLst>
          </p:cNvPr>
          <p:cNvSpPr txBox="1"/>
          <p:nvPr/>
        </p:nvSpPr>
        <p:spPr>
          <a:xfrm>
            <a:off x="427346" y="4341574"/>
            <a:ext cx="8289307" cy="1046440"/>
          </a:xfrm>
          <a:prstGeom prst="rect">
            <a:avLst/>
          </a:prstGeom>
          <a:noFill/>
        </p:spPr>
        <p:txBody>
          <a:bodyPr wrap="square" rtlCol="0">
            <a:spAutoFit/>
          </a:bodyPr>
          <a:lstStyle/>
          <a:p>
            <a:pPr algn="just"/>
            <a:r>
              <a:rPr lang="fr-FR" sz="700" i="1" dirty="0">
                <a:effectLst/>
                <a:latin typeface="Calibri" panose="020F0502020204030204" pitchFamily="34" charset="0"/>
                <a:ea typeface="Calibri" panose="020F0502020204030204" pitchFamily="34" charset="0"/>
              </a:rPr>
              <a:t>*Outre l’impact de cette limitation sur notre opinion (voir ci-dessus), nous attirons votre attention sur les dispositions pénales prévues par la loi, notamment pour ceux qui font obstacles aux travaux du commissaire (art. 3:96 et 3:97 CSA).</a:t>
            </a:r>
          </a:p>
          <a:p>
            <a:pPr algn="just"/>
            <a:r>
              <a:rPr lang="fr-BE" sz="700" i="1" dirty="0">
                <a:effectLst/>
                <a:latin typeface="Calibri" panose="020F0502020204030204" pitchFamily="34" charset="0"/>
                <a:ea typeface="Calibri" panose="020F0502020204030204" pitchFamily="34" charset="0"/>
              </a:rPr>
              <a:t>I</a:t>
            </a:r>
            <a:r>
              <a:rPr lang="fr-BE" sz="700" i="1" u="sng" dirty="0">
                <a:effectLst/>
                <a:latin typeface="Calibri" panose="020F0502020204030204" pitchFamily="34" charset="0"/>
                <a:ea typeface="Calibri" panose="020F0502020204030204" pitchFamily="34" charset="0"/>
              </a:rPr>
              <a:t>SA 550</a:t>
            </a:r>
            <a:r>
              <a:rPr lang="fr-BE" sz="700" i="1" dirty="0">
                <a:effectLst/>
                <a:latin typeface="Calibri" panose="020F0502020204030204" pitchFamily="34" charset="0"/>
                <a:ea typeface="Calibri" panose="020F0502020204030204" pitchFamily="34" charset="0"/>
              </a:rPr>
              <a:t> : </a:t>
            </a:r>
            <a:r>
              <a:rPr lang="fr-FR" sz="700" i="1" dirty="0">
                <a:effectLst/>
                <a:latin typeface="Calibri" panose="020F0502020204030204" pitchFamily="34" charset="0"/>
                <a:ea typeface="Calibri" panose="020F0502020204030204" pitchFamily="34" charset="0"/>
              </a:rPr>
              <a:t>P27. A moins que toutes les personnes constituant le gouvernement d'entreprise n'interviennent dans la direction de l'entité, l'auditeur doit leur communiquer tous les points importants soulevés au cours de l'audit à propos des parties liées à l'entité. (Voir par. A50)</a:t>
            </a:r>
            <a:endParaRPr lang="fr-BE" sz="700" i="1" dirty="0">
              <a:effectLst/>
              <a:latin typeface="Calibri" panose="020F0502020204030204" pitchFamily="34" charset="0"/>
              <a:ea typeface="Calibri" panose="020F0502020204030204" pitchFamily="34" charset="0"/>
            </a:endParaRPr>
          </a:p>
          <a:p>
            <a:pPr algn="just"/>
            <a:endParaRPr lang="fr-FR" sz="200" i="1" dirty="0">
              <a:latin typeface="Calibri" panose="020F0502020204030204" pitchFamily="34" charset="0"/>
              <a:ea typeface="Calibri" panose="020F0502020204030204" pitchFamily="34" charset="0"/>
            </a:endParaRPr>
          </a:p>
          <a:p>
            <a:pPr algn="just"/>
            <a:r>
              <a:rPr lang="fr-FR" sz="700" i="1" u="sng" dirty="0">
                <a:latin typeface="Calibri" panose="020F0502020204030204" pitchFamily="34" charset="0"/>
                <a:ea typeface="Calibri" panose="020F0502020204030204" pitchFamily="34" charset="0"/>
              </a:rPr>
              <a:t>ISA 550</a:t>
            </a:r>
            <a:r>
              <a:rPr lang="fr-FR" sz="700" i="1" dirty="0">
                <a:latin typeface="Calibri" panose="020F0502020204030204" pitchFamily="34" charset="0"/>
                <a:ea typeface="Calibri" panose="020F0502020204030204" pitchFamily="34" charset="0"/>
              </a:rPr>
              <a:t> : A50. La communication aux personnes constituant le gouvernement d'entreprise des points importants soulevés au cours de l'audit concernant les parties liées à l'entité aide l'auditeur à établir une compréhension commune de la nature de ces questions et de la manière dont elles ont été résolues.</a:t>
            </a:r>
            <a:endParaRPr lang="fr-BE" sz="700" i="1" dirty="0">
              <a:latin typeface="Calibri" panose="020F0502020204030204" pitchFamily="34" charset="0"/>
              <a:ea typeface="Calibri" panose="020F0502020204030204" pitchFamily="34" charset="0"/>
            </a:endParaRPr>
          </a:p>
          <a:p>
            <a:endParaRPr lang="fr-BE" dirty="0"/>
          </a:p>
        </p:txBody>
      </p:sp>
      <p:sp>
        <p:nvSpPr>
          <p:cNvPr id="7" name="Title 6">
            <a:extLst>
              <a:ext uri="{FF2B5EF4-FFF2-40B4-BE49-F238E27FC236}">
                <a16:creationId xmlns:a16="http://schemas.microsoft.com/office/drawing/2014/main" id="{87A17987-CE16-66E8-7A45-4ED0DC32D23C}"/>
              </a:ext>
            </a:extLst>
          </p:cNvPr>
          <p:cNvSpPr>
            <a:spLocks noGrp="1"/>
          </p:cNvSpPr>
          <p:nvPr>
            <p:ph type="title"/>
          </p:nvPr>
        </p:nvSpPr>
        <p:spPr/>
        <p:txBody>
          <a:bodyPr>
            <a:normAutofit/>
          </a:bodyPr>
          <a:lstStyle/>
          <a:p>
            <a:r>
              <a:rPr lang="en-US" sz="2400" dirty="0"/>
              <a:t>ISA 550 – parties </a:t>
            </a:r>
            <a:r>
              <a:rPr lang="fr-BE" sz="2400" dirty="0"/>
              <a:t>liées</a:t>
            </a:r>
          </a:p>
        </p:txBody>
      </p:sp>
    </p:spTree>
    <p:extLst>
      <p:ext uri="{BB962C8B-B14F-4D97-AF65-F5344CB8AC3E}">
        <p14:creationId xmlns:p14="http://schemas.microsoft.com/office/powerpoint/2010/main" val="4219424562"/>
      </p:ext>
    </p:extLst>
  </p:cSld>
  <p:clrMapOvr>
    <a:masterClrMapping/>
  </p:clrMapOvr>
  <p:transition spd="slow">
    <p:push dir="u"/>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a:extLst>
              <a:ext uri="{FF2B5EF4-FFF2-40B4-BE49-F238E27FC236}">
                <a16:creationId xmlns:a16="http://schemas.microsoft.com/office/drawing/2014/main" id="{D475A2F7-1362-5E76-15DA-FABA4BCD7598}"/>
              </a:ext>
            </a:extLst>
          </p:cNvPr>
          <p:cNvSpPr>
            <a:spLocks noGrp="1"/>
          </p:cNvSpPr>
          <p:nvPr>
            <p:ph type="sldNum" sz="quarter" idx="12"/>
          </p:nvPr>
        </p:nvSpPr>
        <p:spPr/>
        <p:txBody>
          <a:bodyPr/>
          <a:lstStyle/>
          <a:p>
            <a:fld id="{4643D497-C655-4B4F-9075-C2149CCBF52B}" type="slidenum">
              <a:rPr lang="fr-BE" smtClean="0"/>
              <a:t>23</a:t>
            </a:fld>
            <a:endParaRPr lang="fr-BE" dirty="0"/>
          </a:p>
        </p:txBody>
      </p:sp>
      <p:sp>
        <p:nvSpPr>
          <p:cNvPr id="10" name="ZoneTexte 9">
            <a:extLst>
              <a:ext uri="{FF2B5EF4-FFF2-40B4-BE49-F238E27FC236}">
                <a16:creationId xmlns:a16="http://schemas.microsoft.com/office/drawing/2014/main" id="{3843C52E-0729-DA06-A225-339DA9C431F0}"/>
              </a:ext>
            </a:extLst>
          </p:cNvPr>
          <p:cNvSpPr txBox="1"/>
          <p:nvPr/>
        </p:nvSpPr>
        <p:spPr>
          <a:xfrm>
            <a:off x="292991" y="992112"/>
            <a:ext cx="8348089" cy="830997"/>
          </a:xfrm>
          <a:prstGeom prst="rect">
            <a:avLst/>
          </a:prstGeom>
          <a:noFill/>
        </p:spPr>
        <p:txBody>
          <a:bodyPr wrap="square" rtlCol="0">
            <a:spAutoFit/>
          </a:bodyPr>
          <a:lstStyle/>
          <a:p>
            <a:pPr algn="l"/>
            <a:endParaRPr lang="fr-FR" sz="1600" dirty="0">
              <a:latin typeface="Calibri" panose="020F0502020204030204" pitchFamily="34" charset="0"/>
            </a:endParaRPr>
          </a:p>
          <a:p>
            <a:pPr algn="l"/>
            <a:endParaRPr lang="fr-FR" sz="1600" b="0" i="0" u="none" strike="noStrike" dirty="0">
              <a:effectLst/>
              <a:latin typeface="Calibri" panose="020F0502020204030204" pitchFamily="34" charset="0"/>
            </a:endParaRPr>
          </a:p>
          <a:p>
            <a:pPr marL="285750" indent="-285750" algn="l">
              <a:buFontTx/>
              <a:buChar char="-"/>
            </a:pPr>
            <a:endParaRPr lang="fr-FR" sz="1600" dirty="0">
              <a:solidFill>
                <a:srgbClr val="2F2B20"/>
              </a:solidFill>
              <a:latin typeface="Calibri" panose="020F0502020204030204" pitchFamily="34" charset="0"/>
            </a:endParaRPr>
          </a:p>
        </p:txBody>
      </p:sp>
      <p:graphicFrame>
        <p:nvGraphicFramePr>
          <p:cNvPr id="2" name="Tableau 4">
            <a:extLst>
              <a:ext uri="{FF2B5EF4-FFF2-40B4-BE49-F238E27FC236}">
                <a16:creationId xmlns:a16="http://schemas.microsoft.com/office/drawing/2014/main" id="{97C10196-7A08-1AA3-B778-D57E0AD067C4}"/>
              </a:ext>
            </a:extLst>
          </p:cNvPr>
          <p:cNvGraphicFramePr>
            <a:graphicFrameLocks noGrp="1"/>
          </p:cNvGraphicFramePr>
          <p:nvPr>
            <p:extLst>
              <p:ext uri="{D42A27DB-BD31-4B8C-83A1-F6EECF244321}">
                <p14:modId xmlns:p14="http://schemas.microsoft.com/office/powerpoint/2010/main" val="4232914545"/>
              </p:ext>
            </p:extLst>
          </p:nvPr>
        </p:nvGraphicFramePr>
        <p:xfrm>
          <a:off x="460819" y="897019"/>
          <a:ext cx="8222359" cy="3349462"/>
        </p:xfrm>
        <a:graphic>
          <a:graphicData uri="http://schemas.openxmlformats.org/drawingml/2006/table">
            <a:tbl>
              <a:tblPr firstRow="1" bandRow="1">
                <a:tableStyleId>{5C22544A-7EE6-4342-B048-85BDC9FD1C3A}</a:tableStyleId>
              </a:tblPr>
              <a:tblGrid>
                <a:gridCol w="358122">
                  <a:extLst>
                    <a:ext uri="{9D8B030D-6E8A-4147-A177-3AD203B41FA5}">
                      <a16:colId xmlns:a16="http://schemas.microsoft.com/office/drawing/2014/main" val="4241261406"/>
                    </a:ext>
                  </a:extLst>
                </a:gridCol>
                <a:gridCol w="663873">
                  <a:extLst>
                    <a:ext uri="{9D8B030D-6E8A-4147-A177-3AD203B41FA5}">
                      <a16:colId xmlns:a16="http://schemas.microsoft.com/office/drawing/2014/main" val="3705132759"/>
                    </a:ext>
                  </a:extLst>
                </a:gridCol>
                <a:gridCol w="2318886">
                  <a:extLst>
                    <a:ext uri="{9D8B030D-6E8A-4147-A177-3AD203B41FA5}">
                      <a16:colId xmlns:a16="http://schemas.microsoft.com/office/drawing/2014/main" val="230574239"/>
                    </a:ext>
                  </a:extLst>
                </a:gridCol>
                <a:gridCol w="1028421">
                  <a:extLst>
                    <a:ext uri="{9D8B030D-6E8A-4147-A177-3AD203B41FA5}">
                      <a16:colId xmlns:a16="http://schemas.microsoft.com/office/drawing/2014/main" val="862908353"/>
                    </a:ext>
                  </a:extLst>
                </a:gridCol>
                <a:gridCol w="2162502">
                  <a:extLst>
                    <a:ext uri="{9D8B030D-6E8A-4147-A177-3AD203B41FA5}">
                      <a16:colId xmlns:a16="http://schemas.microsoft.com/office/drawing/2014/main" val="2403913868"/>
                    </a:ext>
                  </a:extLst>
                </a:gridCol>
                <a:gridCol w="1690555">
                  <a:extLst>
                    <a:ext uri="{9D8B030D-6E8A-4147-A177-3AD203B41FA5}">
                      <a16:colId xmlns:a16="http://schemas.microsoft.com/office/drawing/2014/main" val="502491114"/>
                    </a:ext>
                  </a:extLst>
                </a:gridCol>
              </a:tblGrid>
              <a:tr h="745789">
                <a:tc>
                  <a:txBody>
                    <a:bodyPr/>
                    <a:lstStyle/>
                    <a:p>
                      <a:r>
                        <a:rPr lang="fr-FR" sz="1000" dirty="0"/>
                        <a:t>N°</a:t>
                      </a:r>
                      <a:endParaRPr lang="fr-BE" sz="1000" dirty="0"/>
                    </a:p>
                  </a:txBody>
                  <a:tcPr/>
                </a:tc>
                <a:tc>
                  <a:txBody>
                    <a:bodyPr/>
                    <a:lstStyle/>
                    <a:p>
                      <a:r>
                        <a:rPr lang="fr-FR" sz="1000" dirty="0"/>
                        <a:t>Thème</a:t>
                      </a:r>
                      <a:endParaRPr lang="fr-BE" sz="1000" dirty="0"/>
                    </a:p>
                  </a:txBody>
                  <a:tcPr/>
                </a:tc>
                <a:tc>
                  <a:txBody>
                    <a:bodyPr/>
                    <a:lstStyle/>
                    <a:p>
                      <a:r>
                        <a:rPr lang="fr-FR" sz="1000" dirty="0"/>
                        <a:t>Observation</a:t>
                      </a:r>
                      <a:endParaRPr lang="fr-BE" sz="1000" dirty="0"/>
                    </a:p>
                  </a:txBody>
                  <a:tcPr/>
                </a:tc>
                <a:tc>
                  <a:txBody>
                    <a:bodyPr/>
                    <a:lstStyle/>
                    <a:p>
                      <a:r>
                        <a:rPr lang="fr-FR" sz="1000" dirty="0"/>
                        <a:t>Repris dans les états financiers</a:t>
                      </a:r>
                    </a:p>
                    <a:p>
                      <a:r>
                        <a:rPr lang="fr-FR" sz="1000" dirty="0"/>
                        <a:t>Oui/Non</a:t>
                      </a:r>
                      <a:endParaRPr lang="fr-BE" sz="1000" dirty="0"/>
                    </a:p>
                  </a:txBody>
                  <a:tcPr/>
                </a:tc>
                <a:tc>
                  <a:txBody>
                    <a:bodyPr/>
                    <a:lstStyle/>
                    <a:p>
                      <a:r>
                        <a:rPr lang="fr-FR" sz="1000" dirty="0"/>
                        <a:t>Management feedback</a:t>
                      </a:r>
                      <a:endParaRPr lang="fr-BE" sz="1000" dirty="0"/>
                    </a:p>
                  </a:txBody>
                  <a:tcPr/>
                </a:tc>
                <a:tc>
                  <a:txBody>
                    <a:bodyPr/>
                    <a:lstStyle/>
                    <a:p>
                      <a:r>
                        <a:rPr lang="fr-FR" sz="1000" dirty="0"/>
                        <a:t>Impact potentiel sur l’opinion (ISA 705)</a:t>
                      </a:r>
                      <a:endParaRPr lang="fr-BE" sz="1000" dirty="0"/>
                    </a:p>
                  </a:txBody>
                  <a:tcPr/>
                </a:tc>
                <a:extLst>
                  <a:ext uri="{0D108BD9-81ED-4DB2-BD59-A6C34878D82A}">
                    <a16:rowId xmlns:a16="http://schemas.microsoft.com/office/drawing/2014/main" val="2106850564"/>
                  </a:ext>
                </a:extLst>
              </a:tr>
              <a:tr h="2182139">
                <a:tc>
                  <a:txBody>
                    <a:bodyPr/>
                    <a:lstStyle/>
                    <a:p>
                      <a:r>
                        <a:rPr lang="fr-FR" sz="1000" dirty="0"/>
                        <a:t>4</a:t>
                      </a:r>
                      <a:endParaRPr lang="fr-BE" sz="1000" dirty="0"/>
                    </a:p>
                  </a:txBody>
                  <a:tcPr/>
                </a:tc>
                <a:tc>
                  <a:txBody>
                    <a:bodyPr/>
                    <a:lstStyle/>
                    <a:p>
                      <a:r>
                        <a:rPr lang="fr-FR" sz="1000" dirty="0"/>
                        <a:t>Parties liées</a:t>
                      </a:r>
                    </a:p>
                    <a:p>
                      <a:r>
                        <a:rPr lang="fr-FR" sz="1000" dirty="0"/>
                        <a:t>(ISA 550)</a:t>
                      </a:r>
                      <a:endParaRPr lang="fr-BE" sz="1000" dirty="0"/>
                    </a:p>
                  </a:txBody>
                  <a:tcPr/>
                </a:tc>
                <a:tc>
                  <a:txBody>
                    <a:bodyPr/>
                    <a:lstStyle/>
                    <a:p>
                      <a:pPr algn="just"/>
                      <a:r>
                        <a:rPr lang="fr-FR" sz="1000" u="sng" dirty="0"/>
                        <a:t>Scope limitation (ISA 550 P27 et ISA 550 A50</a:t>
                      </a:r>
                      <a:r>
                        <a:rPr lang="fr-FR" sz="1000" u="sng" dirty="0">
                          <a:solidFill>
                            <a:schemeClr val="tx1"/>
                          </a:solidFill>
                        </a:rPr>
                        <a:t>)*</a:t>
                      </a:r>
                      <a:r>
                        <a:rPr lang="fr-FR" sz="1000" dirty="0">
                          <a:solidFill>
                            <a:schemeClr val="tx1"/>
                          </a:solidFill>
                        </a:rPr>
                        <a:t> </a:t>
                      </a:r>
                      <a:r>
                        <a:rPr lang="fr-FR" sz="1000" dirty="0"/>
                        <a:t>: </a:t>
                      </a:r>
                    </a:p>
                    <a:p>
                      <a:pPr algn="just"/>
                      <a:endParaRPr lang="fr-FR" sz="200" dirty="0"/>
                    </a:p>
                    <a:p>
                      <a:pPr algn="just"/>
                      <a:r>
                        <a:rPr lang="fr-FR" sz="1000" dirty="0"/>
                        <a:t>Lors de nos travaux de contrôle, nous avons identifié les cas suivants de </a:t>
                      </a:r>
                      <a:r>
                        <a:rPr lang="fr-FR" sz="1000" b="1" dirty="0"/>
                        <a:t>non-respect des textes législatifs </a:t>
                      </a:r>
                      <a:r>
                        <a:rPr lang="fr-FR" sz="1000" dirty="0"/>
                        <a:t>ou réglementaires applicables interdisant ou restreignant des types particuliers de transactions avec les parties liées.</a:t>
                      </a:r>
                    </a:p>
                    <a:p>
                      <a:pPr algn="just"/>
                      <a:r>
                        <a:rPr lang="fr-FR" sz="1000" dirty="0"/>
                        <a:t>XXX</a:t>
                      </a:r>
                    </a:p>
                    <a:p>
                      <a:pPr algn="just"/>
                      <a:endParaRPr lang="fr-FR" sz="1000" dirty="0"/>
                    </a:p>
                  </a:txBody>
                  <a:tcPr/>
                </a:tc>
                <a:tc>
                  <a:txBody>
                    <a:bodyPr/>
                    <a:lstStyle/>
                    <a:p>
                      <a:endParaRPr lang="fr-FR" sz="1000" dirty="0"/>
                    </a:p>
                    <a:p>
                      <a:endParaRPr lang="fr-FR" sz="1000" dirty="0"/>
                    </a:p>
                    <a:p>
                      <a:endParaRPr lang="fr-FR" sz="1000" dirty="0"/>
                    </a:p>
                    <a:p>
                      <a:endParaRPr lang="fr-FR" sz="1000" dirty="0"/>
                    </a:p>
                    <a:p>
                      <a:endParaRPr lang="fr-FR" sz="1000" dirty="0"/>
                    </a:p>
                    <a:p>
                      <a:endParaRPr lang="fr-FR" sz="1000" dirty="0"/>
                    </a:p>
                    <a:p>
                      <a:endParaRPr lang="fr-FR" sz="1000" dirty="0"/>
                    </a:p>
                    <a:p>
                      <a:endParaRPr lang="fr-FR" sz="1000" dirty="0"/>
                    </a:p>
                    <a:p>
                      <a:pPr marL="0" marR="0" lvl="0" indent="0" algn="l" defTabSz="914400" rtl="0" eaLnBrk="1" fontAlgn="auto" latinLnBrk="0" hangingPunct="1">
                        <a:lnSpc>
                          <a:spcPct val="100000"/>
                        </a:lnSpc>
                        <a:spcBef>
                          <a:spcPts val="0"/>
                        </a:spcBef>
                        <a:spcAft>
                          <a:spcPts val="0"/>
                        </a:spcAft>
                        <a:buClrTx/>
                        <a:buSzTx/>
                        <a:buFontTx/>
                        <a:buNone/>
                        <a:tabLst/>
                        <a:defRPr/>
                      </a:pPr>
                      <a:r>
                        <a:rPr lang="fr-FR" sz="1000" dirty="0"/>
                        <a:t>Oui          Non</a:t>
                      </a:r>
                    </a:p>
                    <a:p>
                      <a:endParaRPr lang="fr-FR" sz="1000" dirty="0"/>
                    </a:p>
                  </a:txBody>
                  <a:tcPr/>
                </a:tc>
                <a:tc>
                  <a:txBody>
                    <a:bodyPr/>
                    <a:lstStyle/>
                    <a:p>
                      <a:endParaRPr lang="fr-FR" sz="1000" dirty="0"/>
                    </a:p>
                  </a:txBody>
                  <a:tcPr/>
                </a:tc>
                <a:tc>
                  <a:txBody>
                    <a:bodyPr/>
                    <a:lstStyle/>
                    <a:p>
                      <a:endParaRPr lang="fr-FR" sz="1000" dirty="0"/>
                    </a:p>
                  </a:txBody>
                  <a:tcPr/>
                </a:tc>
                <a:extLst>
                  <a:ext uri="{0D108BD9-81ED-4DB2-BD59-A6C34878D82A}">
                    <a16:rowId xmlns:a16="http://schemas.microsoft.com/office/drawing/2014/main" val="2156956885"/>
                  </a:ext>
                </a:extLst>
              </a:tr>
              <a:tr h="421534">
                <a:tc>
                  <a:txBody>
                    <a:bodyPr/>
                    <a:lstStyle/>
                    <a:p>
                      <a:endParaRPr lang="fr-FR" sz="1000" dirty="0"/>
                    </a:p>
                  </a:txBody>
                  <a:tcPr/>
                </a:tc>
                <a:tc>
                  <a:txBody>
                    <a:bodyPr/>
                    <a:lstStyle/>
                    <a:p>
                      <a:endParaRPr lang="fr-BE" sz="1000" dirty="0"/>
                    </a:p>
                  </a:txBody>
                  <a:tcPr/>
                </a:tc>
                <a:tc>
                  <a:txBody>
                    <a:bodyPr/>
                    <a:lstStyle/>
                    <a:p>
                      <a:pPr algn="just"/>
                      <a:r>
                        <a:rPr lang="fr-FR" sz="1000" dirty="0"/>
                        <a:t>Point spécifique à rajouter dans la lettre d’affirmation</a:t>
                      </a:r>
                      <a:endParaRPr lang="fr-BE" sz="1000" dirty="0"/>
                    </a:p>
                  </a:txBody>
                  <a:tcPr/>
                </a:tc>
                <a:tc>
                  <a:txBody>
                    <a:bodyPr/>
                    <a:lstStyle/>
                    <a:p>
                      <a:endParaRPr lang="fr-BE" sz="1000" dirty="0"/>
                    </a:p>
                  </a:txBody>
                  <a:tcPr/>
                </a:tc>
                <a:tc>
                  <a:txBody>
                    <a:bodyPr/>
                    <a:lstStyle/>
                    <a:p>
                      <a:endParaRPr lang="fr-BE" sz="1000" dirty="0"/>
                    </a:p>
                  </a:txBody>
                  <a:tcPr/>
                </a:tc>
                <a:tc>
                  <a:txBody>
                    <a:bodyPr/>
                    <a:lstStyle/>
                    <a:p>
                      <a:endParaRPr lang="fr-BE" sz="1000" dirty="0"/>
                    </a:p>
                  </a:txBody>
                  <a:tcPr/>
                </a:tc>
                <a:extLst>
                  <a:ext uri="{0D108BD9-81ED-4DB2-BD59-A6C34878D82A}">
                    <a16:rowId xmlns:a16="http://schemas.microsoft.com/office/drawing/2014/main" val="2598572521"/>
                  </a:ext>
                </a:extLst>
              </a:tr>
            </a:tbl>
          </a:graphicData>
        </a:graphic>
      </p:graphicFrame>
      <p:sp>
        <p:nvSpPr>
          <p:cNvPr id="6" name="ZoneTexte 4">
            <a:extLst>
              <a:ext uri="{FF2B5EF4-FFF2-40B4-BE49-F238E27FC236}">
                <a16:creationId xmlns:a16="http://schemas.microsoft.com/office/drawing/2014/main" id="{177277A8-36FB-2205-606D-8C29D3805EE6}"/>
              </a:ext>
            </a:extLst>
          </p:cNvPr>
          <p:cNvSpPr txBox="1"/>
          <p:nvPr/>
        </p:nvSpPr>
        <p:spPr>
          <a:xfrm>
            <a:off x="427346" y="4341574"/>
            <a:ext cx="8289307" cy="1046440"/>
          </a:xfrm>
          <a:prstGeom prst="rect">
            <a:avLst/>
          </a:prstGeom>
          <a:noFill/>
        </p:spPr>
        <p:txBody>
          <a:bodyPr wrap="square" rtlCol="0">
            <a:spAutoFit/>
          </a:bodyPr>
          <a:lstStyle/>
          <a:p>
            <a:pPr algn="just"/>
            <a:r>
              <a:rPr lang="fr-FR" sz="700" i="1" dirty="0">
                <a:effectLst/>
                <a:latin typeface="Calibri" panose="020F0502020204030204" pitchFamily="34" charset="0"/>
                <a:ea typeface="Calibri" panose="020F0502020204030204" pitchFamily="34" charset="0"/>
              </a:rPr>
              <a:t>*Outre l’impact de cette limitation sur notre opinion (voir ci-dessus), nous attirons votre attention sur les dispositions pénales prévues par la loi, notamment pour ceux qui font obstacles aux travaux du commissaire (art. 3:96 et 3:97 CSA).</a:t>
            </a:r>
          </a:p>
          <a:p>
            <a:pPr algn="just"/>
            <a:r>
              <a:rPr lang="fr-BE" sz="700" i="1" dirty="0">
                <a:effectLst/>
                <a:latin typeface="Calibri" panose="020F0502020204030204" pitchFamily="34" charset="0"/>
                <a:ea typeface="Calibri" panose="020F0502020204030204" pitchFamily="34" charset="0"/>
              </a:rPr>
              <a:t>I</a:t>
            </a:r>
            <a:r>
              <a:rPr lang="fr-BE" sz="700" i="1" u="sng" dirty="0">
                <a:effectLst/>
                <a:latin typeface="Calibri" panose="020F0502020204030204" pitchFamily="34" charset="0"/>
                <a:ea typeface="Calibri" panose="020F0502020204030204" pitchFamily="34" charset="0"/>
              </a:rPr>
              <a:t>SA 550</a:t>
            </a:r>
            <a:r>
              <a:rPr lang="fr-BE" sz="700" i="1" dirty="0">
                <a:effectLst/>
                <a:latin typeface="Calibri" panose="020F0502020204030204" pitchFamily="34" charset="0"/>
                <a:ea typeface="Calibri" panose="020F0502020204030204" pitchFamily="34" charset="0"/>
              </a:rPr>
              <a:t> : </a:t>
            </a:r>
            <a:r>
              <a:rPr lang="fr-FR" sz="700" i="1" dirty="0">
                <a:effectLst/>
                <a:latin typeface="Calibri" panose="020F0502020204030204" pitchFamily="34" charset="0"/>
                <a:ea typeface="Calibri" panose="020F0502020204030204" pitchFamily="34" charset="0"/>
              </a:rPr>
              <a:t>P27. A moins que toutes les personnes constituant le gouvernement d'entreprise n'interviennent dans la direction de l'entité, l'auditeur doit leur communiquer tous les points importants soulevés au cours de l'audit à propos des parties liées à l'entité. (Voir par. A50)</a:t>
            </a:r>
            <a:endParaRPr lang="fr-BE" sz="700" i="1" dirty="0">
              <a:effectLst/>
              <a:latin typeface="Calibri" panose="020F0502020204030204" pitchFamily="34" charset="0"/>
              <a:ea typeface="Calibri" panose="020F0502020204030204" pitchFamily="34" charset="0"/>
            </a:endParaRPr>
          </a:p>
          <a:p>
            <a:pPr algn="just"/>
            <a:endParaRPr lang="fr-FR" sz="200" i="1" dirty="0">
              <a:latin typeface="Calibri" panose="020F0502020204030204" pitchFamily="34" charset="0"/>
              <a:ea typeface="Calibri" panose="020F0502020204030204" pitchFamily="34" charset="0"/>
            </a:endParaRPr>
          </a:p>
          <a:p>
            <a:pPr algn="just"/>
            <a:r>
              <a:rPr lang="fr-FR" sz="700" i="1" u="sng" dirty="0">
                <a:latin typeface="Calibri" panose="020F0502020204030204" pitchFamily="34" charset="0"/>
                <a:ea typeface="Calibri" panose="020F0502020204030204" pitchFamily="34" charset="0"/>
              </a:rPr>
              <a:t>ISA 550</a:t>
            </a:r>
            <a:r>
              <a:rPr lang="fr-FR" sz="700" i="1" dirty="0">
                <a:latin typeface="Calibri" panose="020F0502020204030204" pitchFamily="34" charset="0"/>
                <a:ea typeface="Calibri" panose="020F0502020204030204" pitchFamily="34" charset="0"/>
              </a:rPr>
              <a:t> : A50. La communication aux personnes constituant le gouvernement d'entreprise des points importants soulevés au cours de l'audit concernant les parties liées à l'entité aide l'auditeur à établir une compréhension commune de la nature de ces questions et de la manière dont elles ont été résolues.</a:t>
            </a:r>
            <a:endParaRPr lang="fr-BE" sz="700" i="1" dirty="0">
              <a:latin typeface="Calibri" panose="020F0502020204030204" pitchFamily="34" charset="0"/>
              <a:ea typeface="Calibri" panose="020F0502020204030204" pitchFamily="34" charset="0"/>
            </a:endParaRPr>
          </a:p>
          <a:p>
            <a:endParaRPr lang="fr-BE" dirty="0"/>
          </a:p>
        </p:txBody>
      </p:sp>
      <p:sp>
        <p:nvSpPr>
          <p:cNvPr id="7" name="Title 6">
            <a:extLst>
              <a:ext uri="{FF2B5EF4-FFF2-40B4-BE49-F238E27FC236}">
                <a16:creationId xmlns:a16="http://schemas.microsoft.com/office/drawing/2014/main" id="{B57C5B2C-1B42-D233-A602-0A25673BA5E7}"/>
              </a:ext>
            </a:extLst>
          </p:cNvPr>
          <p:cNvSpPr>
            <a:spLocks noGrp="1"/>
          </p:cNvSpPr>
          <p:nvPr>
            <p:ph type="title"/>
          </p:nvPr>
        </p:nvSpPr>
        <p:spPr/>
        <p:txBody>
          <a:bodyPr>
            <a:normAutofit/>
          </a:bodyPr>
          <a:lstStyle/>
          <a:p>
            <a:r>
              <a:rPr lang="en-US" sz="2400" dirty="0"/>
              <a:t>ISA 550 – </a:t>
            </a:r>
            <a:r>
              <a:rPr lang="fr-BE" sz="2400" dirty="0"/>
              <a:t>parties liées</a:t>
            </a:r>
          </a:p>
        </p:txBody>
      </p:sp>
    </p:spTree>
    <p:extLst>
      <p:ext uri="{BB962C8B-B14F-4D97-AF65-F5344CB8AC3E}">
        <p14:creationId xmlns:p14="http://schemas.microsoft.com/office/powerpoint/2010/main" val="2134972798"/>
      </p:ext>
    </p:extLst>
  </p:cSld>
  <p:clrMapOvr>
    <a:masterClrMapping/>
  </p:clrMapOvr>
  <p:transition spd="slow">
    <p:push dir="u"/>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a:extLst>
              <a:ext uri="{FF2B5EF4-FFF2-40B4-BE49-F238E27FC236}">
                <a16:creationId xmlns:a16="http://schemas.microsoft.com/office/drawing/2014/main" id="{D475A2F7-1362-5E76-15DA-FABA4BCD7598}"/>
              </a:ext>
            </a:extLst>
          </p:cNvPr>
          <p:cNvSpPr>
            <a:spLocks noGrp="1"/>
          </p:cNvSpPr>
          <p:nvPr>
            <p:ph type="sldNum" sz="quarter" idx="12"/>
          </p:nvPr>
        </p:nvSpPr>
        <p:spPr/>
        <p:txBody>
          <a:bodyPr/>
          <a:lstStyle/>
          <a:p>
            <a:fld id="{4643D497-C655-4B4F-9075-C2149CCBF52B}" type="slidenum">
              <a:rPr lang="fr-BE" smtClean="0"/>
              <a:t>24</a:t>
            </a:fld>
            <a:endParaRPr lang="fr-BE" dirty="0"/>
          </a:p>
        </p:txBody>
      </p:sp>
      <p:sp>
        <p:nvSpPr>
          <p:cNvPr id="10" name="ZoneTexte 9">
            <a:extLst>
              <a:ext uri="{FF2B5EF4-FFF2-40B4-BE49-F238E27FC236}">
                <a16:creationId xmlns:a16="http://schemas.microsoft.com/office/drawing/2014/main" id="{3843C52E-0729-DA06-A225-339DA9C431F0}"/>
              </a:ext>
            </a:extLst>
          </p:cNvPr>
          <p:cNvSpPr txBox="1"/>
          <p:nvPr/>
        </p:nvSpPr>
        <p:spPr>
          <a:xfrm>
            <a:off x="292991" y="992112"/>
            <a:ext cx="8348089" cy="830997"/>
          </a:xfrm>
          <a:prstGeom prst="rect">
            <a:avLst/>
          </a:prstGeom>
          <a:noFill/>
        </p:spPr>
        <p:txBody>
          <a:bodyPr wrap="square" rtlCol="0">
            <a:spAutoFit/>
          </a:bodyPr>
          <a:lstStyle/>
          <a:p>
            <a:pPr algn="l"/>
            <a:endParaRPr lang="fr-FR" sz="1600" dirty="0">
              <a:latin typeface="Calibri" panose="020F0502020204030204" pitchFamily="34" charset="0"/>
            </a:endParaRPr>
          </a:p>
          <a:p>
            <a:pPr algn="l"/>
            <a:endParaRPr lang="fr-FR" sz="1600" b="0" i="0" u="none" strike="noStrike" dirty="0">
              <a:effectLst/>
              <a:latin typeface="Calibri" panose="020F0502020204030204" pitchFamily="34" charset="0"/>
            </a:endParaRPr>
          </a:p>
          <a:p>
            <a:pPr marL="285750" indent="-285750" algn="l">
              <a:buFontTx/>
              <a:buChar char="-"/>
            </a:pPr>
            <a:endParaRPr lang="fr-FR" sz="1600" dirty="0">
              <a:solidFill>
                <a:srgbClr val="2F2B20"/>
              </a:solidFill>
              <a:latin typeface="Calibri" panose="020F0502020204030204" pitchFamily="34" charset="0"/>
            </a:endParaRPr>
          </a:p>
        </p:txBody>
      </p:sp>
      <p:graphicFrame>
        <p:nvGraphicFramePr>
          <p:cNvPr id="2" name="Tableau 4">
            <a:extLst>
              <a:ext uri="{FF2B5EF4-FFF2-40B4-BE49-F238E27FC236}">
                <a16:creationId xmlns:a16="http://schemas.microsoft.com/office/drawing/2014/main" id="{97C10196-7A08-1AA3-B778-D57E0AD067C4}"/>
              </a:ext>
            </a:extLst>
          </p:cNvPr>
          <p:cNvGraphicFramePr>
            <a:graphicFrameLocks noGrp="1"/>
          </p:cNvGraphicFramePr>
          <p:nvPr>
            <p:extLst>
              <p:ext uri="{D42A27DB-BD31-4B8C-83A1-F6EECF244321}">
                <p14:modId xmlns:p14="http://schemas.microsoft.com/office/powerpoint/2010/main" val="1668605875"/>
              </p:ext>
            </p:extLst>
          </p:nvPr>
        </p:nvGraphicFramePr>
        <p:xfrm>
          <a:off x="599440" y="961548"/>
          <a:ext cx="7735189" cy="2212726"/>
        </p:xfrm>
        <a:graphic>
          <a:graphicData uri="http://schemas.openxmlformats.org/drawingml/2006/table">
            <a:tbl>
              <a:tblPr firstRow="1" bandRow="1">
                <a:tableStyleId>{5C22544A-7EE6-4342-B048-85BDC9FD1C3A}</a:tableStyleId>
              </a:tblPr>
              <a:tblGrid>
                <a:gridCol w="334063">
                  <a:extLst>
                    <a:ext uri="{9D8B030D-6E8A-4147-A177-3AD203B41FA5}">
                      <a16:colId xmlns:a16="http://schemas.microsoft.com/office/drawing/2014/main" val="4241261406"/>
                    </a:ext>
                  </a:extLst>
                </a:gridCol>
                <a:gridCol w="938247">
                  <a:extLst>
                    <a:ext uri="{9D8B030D-6E8A-4147-A177-3AD203B41FA5}">
                      <a16:colId xmlns:a16="http://schemas.microsoft.com/office/drawing/2014/main" val="3705132759"/>
                    </a:ext>
                  </a:extLst>
                </a:gridCol>
                <a:gridCol w="2864593">
                  <a:extLst>
                    <a:ext uri="{9D8B030D-6E8A-4147-A177-3AD203B41FA5}">
                      <a16:colId xmlns:a16="http://schemas.microsoft.com/office/drawing/2014/main" val="230574239"/>
                    </a:ext>
                  </a:extLst>
                </a:gridCol>
                <a:gridCol w="1799143">
                  <a:extLst>
                    <a:ext uri="{9D8B030D-6E8A-4147-A177-3AD203B41FA5}">
                      <a16:colId xmlns:a16="http://schemas.microsoft.com/office/drawing/2014/main" val="2422653993"/>
                    </a:ext>
                  </a:extLst>
                </a:gridCol>
                <a:gridCol w="1799143">
                  <a:extLst>
                    <a:ext uri="{9D8B030D-6E8A-4147-A177-3AD203B41FA5}">
                      <a16:colId xmlns:a16="http://schemas.microsoft.com/office/drawing/2014/main" val="502491114"/>
                    </a:ext>
                  </a:extLst>
                </a:gridCol>
              </a:tblGrid>
              <a:tr h="433002">
                <a:tc>
                  <a:txBody>
                    <a:bodyPr/>
                    <a:lstStyle/>
                    <a:p>
                      <a:r>
                        <a:rPr lang="fr-FR" sz="1000" dirty="0"/>
                        <a:t>N°</a:t>
                      </a:r>
                      <a:endParaRPr lang="fr-BE" sz="1000" dirty="0"/>
                    </a:p>
                  </a:txBody>
                  <a:tcPr/>
                </a:tc>
                <a:tc>
                  <a:txBody>
                    <a:bodyPr/>
                    <a:lstStyle/>
                    <a:p>
                      <a:r>
                        <a:rPr lang="fr-FR" sz="1000" dirty="0"/>
                        <a:t>Thème</a:t>
                      </a:r>
                      <a:endParaRPr lang="fr-BE" sz="1000" dirty="0"/>
                    </a:p>
                  </a:txBody>
                  <a:tcPr/>
                </a:tc>
                <a:tc>
                  <a:txBody>
                    <a:bodyPr/>
                    <a:lstStyle/>
                    <a:p>
                      <a:r>
                        <a:rPr lang="fr-FR" sz="1000" dirty="0"/>
                        <a:t>Observation</a:t>
                      </a:r>
                      <a:endParaRPr lang="fr-BE" sz="1000" dirty="0"/>
                    </a:p>
                  </a:txBody>
                  <a:tcPr/>
                </a:tc>
                <a:tc>
                  <a:txBody>
                    <a:bodyPr/>
                    <a:lstStyle/>
                    <a:p>
                      <a:r>
                        <a:rPr lang="fr-FR" sz="1000" dirty="0"/>
                        <a:t>Management feedback</a:t>
                      </a:r>
                      <a:endParaRPr lang="fr-BE" sz="1000" dirty="0"/>
                    </a:p>
                  </a:txBody>
                  <a:tcPr/>
                </a:tc>
                <a:tc>
                  <a:txBody>
                    <a:bodyPr/>
                    <a:lstStyle/>
                    <a:p>
                      <a:r>
                        <a:rPr lang="fr-FR" sz="1000" dirty="0"/>
                        <a:t>Impact potentiel sur l’opinion (ISA 705)</a:t>
                      </a:r>
                      <a:endParaRPr lang="fr-BE" sz="1000" dirty="0"/>
                    </a:p>
                  </a:txBody>
                  <a:tcPr/>
                </a:tc>
                <a:extLst>
                  <a:ext uri="{0D108BD9-81ED-4DB2-BD59-A6C34878D82A}">
                    <a16:rowId xmlns:a16="http://schemas.microsoft.com/office/drawing/2014/main" val="2106850564"/>
                  </a:ext>
                </a:extLst>
              </a:tr>
              <a:tr h="1779724">
                <a:tc>
                  <a:txBody>
                    <a:bodyPr/>
                    <a:lstStyle/>
                    <a:p>
                      <a:r>
                        <a:rPr lang="fr-FR" sz="1000" dirty="0"/>
                        <a:t>1</a:t>
                      </a:r>
                      <a:endParaRPr lang="fr-BE" sz="1000" dirty="0"/>
                    </a:p>
                  </a:txBody>
                  <a:tcPr/>
                </a:tc>
                <a:tc>
                  <a:txBody>
                    <a:bodyPr/>
                    <a:lstStyle/>
                    <a:p>
                      <a:pPr algn="just"/>
                      <a:r>
                        <a:rPr lang="fr-FR" sz="1000" dirty="0"/>
                        <a:t>Continuité </a:t>
                      </a:r>
                      <a:endParaRPr lang="fr-BE" sz="1000" dirty="0"/>
                    </a:p>
                  </a:txBody>
                  <a:tcPr/>
                </a:tc>
                <a:tc>
                  <a:txBody>
                    <a:bodyPr/>
                    <a:lstStyle/>
                    <a:p>
                      <a:pPr algn="just"/>
                      <a:r>
                        <a:rPr kumimoji="0" lang="fr-BE" sz="1100" kern="1200" dirty="0">
                          <a:solidFill>
                            <a:schemeClr val="dk1"/>
                          </a:solidFill>
                          <a:effectLst/>
                          <a:latin typeface="+mn-lt"/>
                          <a:ea typeface="+mn-ea"/>
                          <a:cs typeface="+mn-cs"/>
                        </a:rPr>
                        <a:t>Evénements ou les conditions identifiées susceptibles de jeter un doute important sur la capacité de l'entité à poursuivre son exploitation</a:t>
                      </a:r>
                    </a:p>
                    <a:p>
                      <a:pPr algn="just"/>
                      <a:endParaRPr kumimoji="0" lang="fr-BE" sz="1100" kern="1200" dirty="0">
                        <a:solidFill>
                          <a:schemeClr val="dk1"/>
                        </a:solidFill>
                        <a:effectLst/>
                        <a:latin typeface="+mn-lt"/>
                        <a:ea typeface="+mn-ea"/>
                        <a:cs typeface="+mn-cs"/>
                      </a:endParaRPr>
                    </a:p>
                    <a:p>
                      <a:pPr algn="just"/>
                      <a:r>
                        <a:rPr kumimoji="0" lang="fr-BE" sz="1100" kern="1200" dirty="0">
                          <a:solidFill>
                            <a:schemeClr val="dk1"/>
                          </a:solidFill>
                          <a:effectLst/>
                          <a:latin typeface="+mn-lt"/>
                          <a:ea typeface="+mn-ea"/>
                          <a:cs typeface="+mn-cs"/>
                        </a:rPr>
                        <a:t>Soutien financier des actionnaires</a:t>
                      </a:r>
                      <a:endParaRPr kumimoji="0" lang="en-BE" sz="1100" kern="1200" dirty="0">
                        <a:solidFill>
                          <a:schemeClr val="dk1"/>
                        </a:solidFill>
                        <a:effectLst/>
                        <a:latin typeface="+mn-lt"/>
                        <a:ea typeface="+mn-ea"/>
                        <a:cs typeface="+mn-cs"/>
                      </a:endParaRPr>
                    </a:p>
                  </a:txBody>
                  <a:tcPr/>
                </a:tc>
                <a:tc>
                  <a:txBody>
                    <a:bodyPr/>
                    <a:lstStyle/>
                    <a:p>
                      <a:pPr algn="just"/>
                      <a:endParaRPr lang="fr-FR" sz="1000" dirty="0">
                        <a:solidFill>
                          <a:srgbClr val="FF0000"/>
                        </a:solidFill>
                      </a:endParaRPr>
                    </a:p>
                  </a:txBody>
                  <a:tcPr/>
                </a:tc>
                <a:tc>
                  <a:txBody>
                    <a:bodyPr/>
                    <a:lstStyle/>
                    <a:p>
                      <a:pPr algn="just"/>
                      <a:endParaRPr lang="fr-FR" sz="1000" dirty="0">
                        <a:solidFill>
                          <a:srgbClr val="FF0000"/>
                        </a:solidFill>
                      </a:endParaRPr>
                    </a:p>
                  </a:txBody>
                  <a:tcPr/>
                </a:tc>
                <a:extLst>
                  <a:ext uri="{0D108BD9-81ED-4DB2-BD59-A6C34878D82A}">
                    <a16:rowId xmlns:a16="http://schemas.microsoft.com/office/drawing/2014/main" val="2156956885"/>
                  </a:ext>
                </a:extLst>
              </a:tr>
            </a:tbl>
          </a:graphicData>
        </a:graphic>
      </p:graphicFrame>
      <p:sp>
        <p:nvSpPr>
          <p:cNvPr id="6" name="Title 5">
            <a:extLst>
              <a:ext uri="{FF2B5EF4-FFF2-40B4-BE49-F238E27FC236}">
                <a16:creationId xmlns:a16="http://schemas.microsoft.com/office/drawing/2014/main" id="{4E2E7D0C-3A80-9C32-1559-8B90807DE629}"/>
              </a:ext>
            </a:extLst>
          </p:cNvPr>
          <p:cNvSpPr>
            <a:spLocks noGrp="1"/>
          </p:cNvSpPr>
          <p:nvPr>
            <p:ph type="title"/>
          </p:nvPr>
        </p:nvSpPr>
        <p:spPr/>
        <p:txBody>
          <a:bodyPr>
            <a:normAutofit/>
          </a:bodyPr>
          <a:lstStyle/>
          <a:p>
            <a:r>
              <a:rPr lang="en-US" sz="2400" dirty="0"/>
              <a:t>ISA 570 – </a:t>
            </a:r>
            <a:r>
              <a:rPr lang="fr-BE" sz="2400" dirty="0"/>
              <a:t>continuité d’exploitation</a:t>
            </a:r>
          </a:p>
        </p:txBody>
      </p:sp>
    </p:spTree>
    <p:extLst>
      <p:ext uri="{BB962C8B-B14F-4D97-AF65-F5344CB8AC3E}">
        <p14:creationId xmlns:p14="http://schemas.microsoft.com/office/powerpoint/2010/main" val="2770985596"/>
      </p:ext>
    </p:extLst>
  </p:cSld>
  <p:clrMapOvr>
    <a:masterClrMapping/>
  </p:clrMapOvr>
  <p:transition spd="slow">
    <p:push dir="u"/>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a:extLst>
              <a:ext uri="{FF2B5EF4-FFF2-40B4-BE49-F238E27FC236}">
                <a16:creationId xmlns:a16="http://schemas.microsoft.com/office/drawing/2014/main" id="{D475A2F7-1362-5E76-15DA-FABA4BCD7598}"/>
              </a:ext>
            </a:extLst>
          </p:cNvPr>
          <p:cNvSpPr>
            <a:spLocks noGrp="1"/>
          </p:cNvSpPr>
          <p:nvPr>
            <p:ph type="sldNum" sz="quarter" idx="12"/>
          </p:nvPr>
        </p:nvSpPr>
        <p:spPr/>
        <p:txBody>
          <a:bodyPr/>
          <a:lstStyle/>
          <a:p>
            <a:fld id="{4643D497-C655-4B4F-9075-C2149CCBF52B}" type="slidenum">
              <a:rPr lang="fr-BE" smtClean="0"/>
              <a:t>25</a:t>
            </a:fld>
            <a:endParaRPr lang="fr-BE" dirty="0"/>
          </a:p>
        </p:txBody>
      </p:sp>
      <p:sp>
        <p:nvSpPr>
          <p:cNvPr id="10" name="ZoneTexte 9">
            <a:extLst>
              <a:ext uri="{FF2B5EF4-FFF2-40B4-BE49-F238E27FC236}">
                <a16:creationId xmlns:a16="http://schemas.microsoft.com/office/drawing/2014/main" id="{3843C52E-0729-DA06-A225-339DA9C431F0}"/>
              </a:ext>
            </a:extLst>
          </p:cNvPr>
          <p:cNvSpPr txBox="1"/>
          <p:nvPr/>
        </p:nvSpPr>
        <p:spPr>
          <a:xfrm>
            <a:off x="292991" y="992112"/>
            <a:ext cx="8348089" cy="830997"/>
          </a:xfrm>
          <a:prstGeom prst="rect">
            <a:avLst/>
          </a:prstGeom>
          <a:noFill/>
        </p:spPr>
        <p:txBody>
          <a:bodyPr wrap="square" rtlCol="0">
            <a:spAutoFit/>
          </a:bodyPr>
          <a:lstStyle/>
          <a:p>
            <a:pPr algn="l"/>
            <a:endParaRPr lang="fr-FR" sz="1600" dirty="0">
              <a:latin typeface="Calibri" panose="020F0502020204030204" pitchFamily="34" charset="0"/>
            </a:endParaRPr>
          </a:p>
          <a:p>
            <a:pPr algn="l"/>
            <a:endParaRPr lang="fr-FR" sz="1600" b="0" i="0" u="none" strike="noStrike" dirty="0">
              <a:effectLst/>
              <a:latin typeface="Calibri" panose="020F0502020204030204" pitchFamily="34" charset="0"/>
            </a:endParaRPr>
          </a:p>
          <a:p>
            <a:pPr marL="285750" indent="-285750" algn="l">
              <a:buFontTx/>
              <a:buChar char="-"/>
            </a:pPr>
            <a:endParaRPr lang="fr-FR" sz="1600" dirty="0">
              <a:solidFill>
                <a:srgbClr val="2F2B20"/>
              </a:solidFill>
              <a:latin typeface="Calibri" panose="020F0502020204030204" pitchFamily="34" charset="0"/>
            </a:endParaRPr>
          </a:p>
        </p:txBody>
      </p:sp>
      <p:graphicFrame>
        <p:nvGraphicFramePr>
          <p:cNvPr id="2" name="Tableau 4">
            <a:extLst>
              <a:ext uri="{FF2B5EF4-FFF2-40B4-BE49-F238E27FC236}">
                <a16:creationId xmlns:a16="http://schemas.microsoft.com/office/drawing/2014/main" id="{97C10196-7A08-1AA3-B778-D57E0AD067C4}"/>
              </a:ext>
            </a:extLst>
          </p:cNvPr>
          <p:cNvGraphicFramePr>
            <a:graphicFrameLocks noGrp="1"/>
          </p:cNvGraphicFramePr>
          <p:nvPr>
            <p:extLst>
              <p:ext uri="{D42A27DB-BD31-4B8C-83A1-F6EECF244321}">
                <p14:modId xmlns:p14="http://schemas.microsoft.com/office/powerpoint/2010/main" val="4281739742"/>
              </p:ext>
            </p:extLst>
          </p:nvPr>
        </p:nvGraphicFramePr>
        <p:xfrm>
          <a:off x="556604" y="960919"/>
          <a:ext cx="7820861" cy="2212726"/>
        </p:xfrm>
        <a:graphic>
          <a:graphicData uri="http://schemas.openxmlformats.org/drawingml/2006/table">
            <a:tbl>
              <a:tblPr firstRow="1" bandRow="1">
                <a:tableStyleId>{5C22544A-7EE6-4342-B048-85BDC9FD1C3A}</a:tableStyleId>
              </a:tblPr>
              <a:tblGrid>
                <a:gridCol w="337764">
                  <a:extLst>
                    <a:ext uri="{9D8B030D-6E8A-4147-A177-3AD203B41FA5}">
                      <a16:colId xmlns:a16="http://schemas.microsoft.com/office/drawing/2014/main" val="4241261406"/>
                    </a:ext>
                  </a:extLst>
                </a:gridCol>
                <a:gridCol w="948638">
                  <a:extLst>
                    <a:ext uri="{9D8B030D-6E8A-4147-A177-3AD203B41FA5}">
                      <a16:colId xmlns:a16="http://schemas.microsoft.com/office/drawing/2014/main" val="3705132759"/>
                    </a:ext>
                  </a:extLst>
                </a:gridCol>
                <a:gridCol w="2896319">
                  <a:extLst>
                    <a:ext uri="{9D8B030D-6E8A-4147-A177-3AD203B41FA5}">
                      <a16:colId xmlns:a16="http://schemas.microsoft.com/office/drawing/2014/main" val="230574239"/>
                    </a:ext>
                  </a:extLst>
                </a:gridCol>
                <a:gridCol w="1819070">
                  <a:extLst>
                    <a:ext uri="{9D8B030D-6E8A-4147-A177-3AD203B41FA5}">
                      <a16:colId xmlns:a16="http://schemas.microsoft.com/office/drawing/2014/main" val="4078018441"/>
                    </a:ext>
                  </a:extLst>
                </a:gridCol>
                <a:gridCol w="1819070">
                  <a:extLst>
                    <a:ext uri="{9D8B030D-6E8A-4147-A177-3AD203B41FA5}">
                      <a16:colId xmlns:a16="http://schemas.microsoft.com/office/drawing/2014/main" val="502491114"/>
                    </a:ext>
                  </a:extLst>
                </a:gridCol>
              </a:tblGrid>
              <a:tr h="433002">
                <a:tc>
                  <a:txBody>
                    <a:bodyPr/>
                    <a:lstStyle/>
                    <a:p>
                      <a:r>
                        <a:rPr lang="fr-FR" sz="1000" dirty="0"/>
                        <a:t>N°</a:t>
                      </a:r>
                      <a:endParaRPr lang="fr-BE" sz="1000" dirty="0"/>
                    </a:p>
                  </a:txBody>
                  <a:tcPr/>
                </a:tc>
                <a:tc>
                  <a:txBody>
                    <a:bodyPr/>
                    <a:lstStyle/>
                    <a:p>
                      <a:r>
                        <a:rPr lang="fr-FR" sz="1000" dirty="0"/>
                        <a:t>Thème</a:t>
                      </a:r>
                      <a:endParaRPr lang="fr-BE" sz="1000" dirty="0"/>
                    </a:p>
                  </a:txBody>
                  <a:tcPr/>
                </a:tc>
                <a:tc>
                  <a:txBody>
                    <a:bodyPr/>
                    <a:lstStyle/>
                    <a:p>
                      <a:r>
                        <a:rPr lang="fr-FR" sz="1000" dirty="0"/>
                        <a:t>Observation</a:t>
                      </a:r>
                      <a:endParaRPr lang="fr-BE" sz="1000" dirty="0"/>
                    </a:p>
                  </a:txBody>
                  <a:tcPr/>
                </a:tc>
                <a:tc>
                  <a:txBody>
                    <a:bodyPr/>
                    <a:lstStyle/>
                    <a:p>
                      <a:r>
                        <a:rPr lang="fr-FR" sz="1000" dirty="0"/>
                        <a:t>Management feedback</a:t>
                      </a:r>
                      <a:endParaRPr lang="fr-BE" sz="1000" dirty="0"/>
                    </a:p>
                  </a:txBody>
                  <a:tcPr/>
                </a:tc>
                <a:tc>
                  <a:txBody>
                    <a:bodyPr/>
                    <a:lstStyle/>
                    <a:p>
                      <a:r>
                        <a:rPr lang="fr-FR" sz="1000" dirty="0"/>
                        <a:t>Impact potentiel sur l’opinion (ISA 705)</a:t>
                      </a:r>
                      <a:endParaRPr lang="fr-BE" sz="1000" dirty="0"/>
                    </a:p>
                  </a:txBody>
                  <a:tcPr/>
                </a:tc>
                <a:extLst>
                  <a:ext uri="{0D108BD9-81ED-4DB2-BD59-A6C34878D82A}">
                    <a16:rowId xmlns:a16="http://schemas.microsoft.com/office/drawing/2014/main" val="2106850564"/>
                  </a:ext>
                </a:extLst>
              </a:tr>
              <a:tr h="1779724">
                <a:tc>
                  <a:txBody>
                    <a:bodyPr/>
                    <a:lstStyle/>
                    <a:p>
                      <a:r>
                        <a:rPr lang="fr-FR" sz="1000" dirty="0"/>
                        <a:t>1</a:t>
                      </a:r>
                      <a:endParaRPr lang="fr-BE" sz="1000" dirty="0"/>
                    </a:p>
                  </a:txBody>
                  <a:tcPr/>
                </a:tc>
                <a:tc>
                  <a:txBody>
                    <a:bodyPr/>
                    <a:lstStyle/>
                    <a:p>
                      <a:endParaRPr lang="fr-BE" sz="1000" dirty="0"/>
                    </a:p>
                  </a:txBody>
                  <a:tcPr/>
                </a:tc>
                <a:tc>
                  <a:txBody>
                    <a:bodyPr/>
                    <a:lstStyle/>
                    <a:p>
                      <a:endParaRPr kumimoji="0" lang="en-BE" sz="1100" kern="1200" dirty="0">
                        <a:solidFill>
                          <a:schemeClr val="dk1"/>
                        </a:solidFill>
                        <a:effectLst/>
                        <a:latin typeface="+mn-lt"/>
                        <a:ea typeface="+mn-ea"/>
                        <a:cs typeface="+mn-cs"/>
                      </a:endParaRPr>
                    </a:p>
                  </a:txBody>
                  <a:tcPr/>
                </a:tc>
                <a:tc>
                  <a:txBody>
                    <a:bodyPr/>
                    <a:lstStyle/>
                    <a:p>
                      <a:endParaRPr lang="fr-FR" sz="1000" dirty="0">
                        <a:solidFill>
                          <a:srgbClr val="FF0000"/>
                        </a:solidFill>
                      </a:endParaRPr>
                    </a:p>
                  </a:txBody>
                  <a:tcPr/>
                </a:tc>
                <a:tc>
                  <a:txBody>
                    <a:bodyPr/>
                    <a:lstStyle/>
                    <a:p>
                      <a:endParaRPr lang="fr-FR" sz="1000" dirty="0">
                        <a:solidFill>
                          <a:srgbClr val="FF0000"/>
                        </a:solidFill>
                      </a:endParaRPr>
                    </a:p>
                  </a:txBody>
                  <a:tcPr/>
                </a:tc>
                <a:extLst>
                  <a:ext uri="{0D108BD9-81ED-4DB2-BD59-A6C34878D82A}">
                    <a16:rowId xmlns:a16="http://schemas.microsoft.com/office/drawing/2014/main" val="2156956885"/>
                  </a:ext>
                </a:extLst>
              </a:tr>
            </a:tbl>
          </a:graphicData>
        </a:graphic>
      </p:graphicFrame>
      <p:sp>
        <p:nvSpPr>
          <p:cNvPr id="6" name="Title 5">
            <a:extLst>
              <a:ext uri="{FF2B5EF4-FFF2-40B4-BE49-F238E27FC236}">
                <a16:creationId xmlns:a16="http://schemas.microsoft.com/office/drawing/2014/main" id="{A3F6CB1C-2B45-D8E2-9140-01A823DE0C4E}"/>
              </a:ext>
            </a:extLst>
          </p:cNvPr>
          <p:cNvSpPr>
            <a:spLocks noGrp="1"/>
          </p:cNvSpPr>
          <p:nvPr>
            <p:ph type="title"/>
          </p:nvPr>
        </p:nvSpPr>
        <p:spPr>
          <a:xfrm>
            <a:off x="149299" y="128183"/>
            <a:ext cx="8827439" cy="993775"/>
          </a:xfrm>
        </p:spPr>
        <p:txBody>
          <a:bodyPr>
            <a:normAutofit/>
          </a:bodyPr>
          <a:lstStyle/>
          <a:p>
            <a:r>
              <a:rPr lang="fr-FR" sz="2400" dirty="0"/>
              <a:t>ISA 600 – aspects particuliers – audits d’états financiers d’un groupe</a:t>
            </a:r>
            <a:endParaRPr lang="en-BE" sz="2400" dirty="0"/>
          </a:p>
        </p:txBody>
      </p:sp>
    </p:spTree>
    <p:extLst>
      <p:ext uri="{BB962C8B-B14F-4D97-AF65-F5344CB8AC3E}">
        <p14:creationId xmlns:p14="http://schemas.microsoft.com/office/powerpoint/2010/main" val="4154127002"/>
      </p:ext>
    </p:extLst>
  </p:cSld>
  <p:clrMapOvr>
    <a:masterClrMapping/>
  </p:clrMapOvr>
  <p:transition spd="slow">
    <p:push dir="u"/>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a:extLst>
              <a:ext uri="{FF2B5EF4-FFF2-40B4-BE49-F238E27FC236}">
                <a16:creationId xmlns:a16="http://schemas.microsoft.com/office/drawing/2014/main" id="{D475A2F7-1362-5E76-15DA-FABA4BCD7598}"/>
              </a:ext>
            </a:extLst>
          </p:cNvPr>
          <p:cNvSpPr>
            <a:spLocks noGrp="1"/>
          </p:cNvSpPr>
          <p:nvPr>
            <p:ph type="sldNum" sz="quarter" idx="12"/>
          </p:nvPr>
        </p:nvSpPr>
        <p:spPr/>
        <p:txBody>
          <a:bodyPr/>
          <a:lstStyle/>
          <a:p>
            <a:fld id="{4643D497-C655-4B4F-9075-C2149CCBF52B}" type="slidenum">
              <a:rPr lang="fr-BE" smtClean="0"/>
              <a:t>26</a:t>
            </a:fld>
            <a:endParaRPr lang="fr-BE" dirty="0"/>
          </a:p>
        </p:txBody>
      </p:sp>
      <p:sp>
        <p:nvSpPr>
          <p:cNvPr id="10" name="ZoneTexte 9">
            <a:extLst>
              <a:ext uri="{FF2B5EF4-FFF2-40B4-BE49-F238E27FC236}">
                <a16:creationId xmlns:a16="http://schemas.microsoft.com/office/drawing/2014/main" id="{3843C52E-0729-DA06-A225-339DA9C431F0}"/>
              </a:ext>
            </a:extLst>
          </p:cNvPr>
          <p:cNvSpPr txBox="1"/>
          <p:nvPr/>
        </p:nvSpPr>
        <p:spPr>
          <a:xfrm>
            <a:off x="292991" y="992112"/>
            <a:ext cx="8348089" cy="830997"/>
          </a:xfrm>
          <a:prstGeom prst="rect">
            <a:avLst/>
          </a:prstGeom>
          <a:noFill/>
        </p:spPr>
        <p:txBody>
          <a:bodyPr wrap="square" rtlCol="0">
            <a:spAutoFit/>
          </a:bodyPr>
          <a:lstStyle/>
          <a:p>
            <a:pPr algn="l"/>
            <a:endParaRPr lang="fr-FR" sz="1600" dirty="0">
              <a:latin typeface="Calibri" panose="020F0502020204030204" pitchFamily="34" charset="0"/>
            </a:endParaRPr>
          </a:p>
          <a:p>
            <a:pPr algn="l"/>
            <a:endParaRPr lang="fr-FR" sz="1600" b="0" i="0" u="none" strike="noStrike" dirty="0">
              <a:effectLst/>
              <a:latin typeface="Calibri" panose="020F0502020204030204" pitchFamily="34" charset="0"/>
            </a:endParaRPr>
          </a:p>
          <a:p>
            <a:pPr marL="285750" indent="-285750" algn="l">
              <a:buFontTx/>
              <a:buChar char="-"/>
            </a:pPr>
            <a:endParaRPr lang="fr-FR" sz="1600" dirty="0">
              <a:solidFill>
                <a:srgbClr val="2F2B20"/>
              </a:solidFill>
              <a:latin typeface="Calibri" panose="020F0502020204030204" pitchFamily="34" charset="0"/>
            </a:endParaRPr>
          </a:p>
        </p:txBody>
      </p:sp>
      <p:graphicFrame>
        <p:nvGraphicFramePr>
          <p:cNvPr id="2" name="Tableau 4">
            <a:extLst>
              <a:ext uri="{FF2B5EF4-FFF2-40B4-BE49-F238E27FC236}">
                <a16:creationId xmlns:a16="http://schemas.microsoft.com/office/drawing/2014/main" id="{97C10196-7A08-1AA3-B778-D57E0AD067C4}"/>
              </a:ext>
            </a:extLst>
          </p:cNvPr>
          <p:cNvGraphicFramePr>
            <a:graphicFrameLocks noGrp="1"/>
          </p:cNvGraphicFramePr>
          <p:nvPr>
            <p:extLst>
              <p:ext uri="{D42A27DB-BD31-4B8C-83A1-F6EECF244321}">
                <p14:modId xmlns:p14="http://schemas.microsoft.com/office/powerpoint/2010/main" val="3347825843"/>
              </p:ext>
            </p:extLst>
          </p:nvPr>
        </p:nvGraphicFramePr>
        <p:xfrm>
          <a:off x="628650" y="973946"/>
          <a:ext cx="7615844" cy="2212726"/>
        </p:xfrm>
        <a:graphic>
          <a:graphicData uri="http://schemas.openxmlformats.org/drawingml/2006/table">
            <a:tbl>
              <a:tblPr firstRow="1" bandRow="1">
                <a:tableStyleId>{5C22544A-7EE6-4342-B048-85BDC9FD1C3A}</a:tableStyleId>
              </a:tblPr>
              <a:tblGrid>
                <a:gridCol w="328909">
                  <a:extLst>
                    <a:ext uri="{9D8B030D-6E8A-4147-A177-3AD203B41FA5}">
                      <a16:colId xmlns:a16="http://schemas.microsoft.com/office/drawing/2014/main" val="4241261406"/>
                    </a:ext>
                  </a:extLst>
                </a:gridCol>
                <a:gridCol w="923770">
                  <a:extLst>
                    <a:ext uri="{9D8B030D-6E8A-4147-A177-3AD203B41FA5}">
                      <a16:colId xmlns:a16="http://schemas.microsoft.com/office/drawing/2014/main" val="3705132759"/>
                    </a:ext>
                  </a:extLst>
                </a:gridCol>
                <a:gridCol w="2820395">
                  <a:extLst>
                    <a:ext uri="{9D8B030D-6E8A-4147-A177-3AD203B41FA5}">
                      <a16:colId xmlns:a16="http://schemas.microsoft.com/office/drawing/2014/main" val="230574239"/>
                    </a:ext>
                  </a:extLst>
                </a:gridCol>
                <a:gridCol w="1771385">
                  <a:extLst>
                    <a:ext uri="{9D8B030D-6E8A-4147-A177-3AD203B41FA5}">
                      <a16:colId xmlns:a16="http://schemas.microsoft.com/office/drawing/2014/main" val="216382610"/>
                    </a:ext>
                  </a:extLst>
                </a:gridCol>
                <a:gridCol w="1771385">
                  <a:extLst>
                    <a:ext uri="{9D8B030D-6E8A-4147-A177-3AD203B41FA5}">
                      <a16:colId xmlns:a16="http://schemas.microsoft.com/office/drawing/2014/main" val="502491114"/>
                    </a:ext>
                  </a:extLst>
                </a:gridCol>
              </a:tblGrid>
              <a:tr h="433002">
                <a:tc>
                  <a:txBody>
                    <a:bodyPr/>
                    <a:lstStyle/>
                    <a:p>
                      <a:r>
                        <a:rPr lang="fr-FR" sz="1000" dirty="0"/>
                        <a:t>N°</a:t>
                      </a:r>
                      <a:endParaRPr lang="fr-BE" sz="1000" dirty="0"/>
                    </a:p>
                  </a:txBody>
                  <a:tcPr/>
                </a:tc>
                <a:tc>
                  <a:txBody>
                    <a:bodyPr/>
                    <a:lstStyle/>
                    <a:p>
                      <a:r>
                        <a:rPr lang="fr-FR" sz="1000" dirty="0"/>
                        <a:t>Thème</a:t>
                      </a:r>
                      <a:endParaRPr lang="fr-BE" sz="1000" dirty="0"/>
                    </a:p>
                  </a:txBody>
                  <a:tcPr/>
                </a:tc>
                <a:tc>
                  <a:txBody>
                    <a:bodyPr/>
                    <a:lstStyle/>
                    <a:p>
                      <a:r>
                        <a:rPr lang="fr-FR" sz="1000" dirty="0"/>
                        <a:t>Observation</a:t>
                      </a:r>
                      <a:endParaRPr lang="fr-BE" sz="1000" dirty="0"/>
                    </a:p>
                  </a:txBody>
                  <a:tcPr/>
                </a:tc>
                <a:tc>
                  <a:txBody>
                    <a:bodyPr/>
                    <a:lstStyle/>
                    <a:p>
                      <a:r>
                        <a:rPr lang="fr-FR" sz="1000" dirty="0"/>
                        <a:t>Management feedback</a:t>
                      </a:r>
                      <a:endParaRPr lang="fr-BE" sz="1000" dirty="0"/>
                    </a:p>
                  </a:txBody>
                  <a:tcPr/>
                </a:tc>
                <a:tc>
                  <a:txBody>
                    <a:bodyPr/>
                    <a:lstStyle/>
                    <a:p>
                      <a:r>
                        <a:rPr lang="fr-FR" sz="1000" dirty="0"/>
                        <a:t>Impact potentiel sur l’opinion (ISA 705)</a:t>
                      </a:r>
                      <a:endParaRPr lang="fr-BE" sz="1000" dirty="0"/>
                    </a:p>
                  </a:txBody>
                  <a:tcPr/>
                </a:tc>
                <a:extLst>
                  <a:ext uri="{0D108BD9-81ED-4DB2-BD59-A6C34878D82A}">
                    <a16:rowId xmlns:a16="http://schemas.microsoft.com/office/drawing/2014/main" val="2106850564"/>
                  </a:ext>
                </a:extLst>
              </a:tr>
              <a:tr h="1779724">
                <a:tc>
                  <a:txBody>
                    <a:bodyPr/>
                    <a:lstStyle/>
                    <a:p>
                      <a:r>
                        <a:rPr lang="fr-FR" sz="1000" dirty="0"/>
                        <a:t>1</a:t>
                      </a:r>
                      <a:endParaRPr lang="fr-BE" sz="1000" dirty="0"/>
                    </a:p>
                  </a:txBody>
                  <a:tcPr/>
                </a:tc>
                <a:tc>
                  <a:txBody>
                    <a:bodyPr/>
                    <a:lstStyle/>
                    <a:p>
                      <a:endParaRPr lang="fr-BE" sz="1000" dirty="0"/>
                    </a:p>
                  </a:txBody>
                  <a:tcPr/>
                </a:tc>
                <a:tc>
                  <a:txBody>
                    <a:bodyPr/>
                    <a:lstStyle/>
                    <a:p>
                      <a:endParaRPr kumimoji="0" lang="en-BE" sz="1100" kern="1200" dirty="0">
                        <a:solidFill>
                          <a:schemeClr val="dk1"/>
                        </a:solidFill>
                        <a:effectLst/>
                        <a:latin typeface="+mn-lt"/>
                        <a:ea typeface="+mn-ea"/>
                        <a:cs typeface="+mn-cs"/>
                      </a:endParaRPr>
                    </a:p>
                  </a:txBody>
                  <a:tcPr/>
                </a:tc>
                <a:tc>
                  <a:txBody>
                    <a:bodyPr/>
                    <a:lstStyle/>
                    <a:p>
                      <a:endParaRPr lang="fr-FR" sz="1000" dirty="0">
                        <a:solidFill>
                          <a:srgbClr val="FF0000"/>
                        </a:solidFill>
                      </a:endParaRPr>
                    </a:p>
                  </a:txBody>
                  <a:tcPr/>
                </a:tc>
                <a:tc>
                  <a:txBody>
                    <a:bodyPr/>
                    <a:lstStyle/>
                    <a:p>
                      <a:endParaRPr lang="fr-FR" sz="1000" dirty="0">
                        <a:solidFill>
                          <a:schemeClr val="tx1"/>
                        </a:solidFill>
                      </a:endParaRPr>
                    </a:p>
                    <a:p>
                      <a:endParaRPr lang="fr-FR" sz="1000" dirty="0">
                        <a:solidFill>
                          <a:srgbClr val="FF0000"/>
                        </a:solidFill>
                      </a:endParaRPr>
                    </a:p>
                  </a:txBody>
                  <a:tcPr/>
                </a:tc>
                <a:extLst>
                  <a:ext uri="{0D108BD9-81ED-4DB2-BD59-A6C34878D82A}">
                    <a16:rowId xmlns:a16="http://schemas.microsoft.com/office/drawing/2014/main" val="2156956885"/>
                  </a:ext>
                </a:extLst>
              </a:tr>
            </a:tbl>
          </a:graphicData>
        </a:graphic>
      </p:graphicFrame>
      <p:sp>
        <p:nvSpPr>
          <p:cNvPr id="6" name="Title 5">
            <a:extLst>
              <a:ext uri="{FF2B5EF4-FFF2-40B4-BE49-F238E27FC236}">
                <a16:creationId xmlns:a16="http://schemas.microsoft.com/office/drawing/2014/main" id="{0745A0ED-AC9F-EFA1-94CE-F42803D27130}"/>
              </a:ext>
            </a:extLst>
          </p:cNvPr>
          <p:cNvSpPr>
            <a:spLocks noGrp="1"/>
          </p:cNvSpPr>
          <p:nvPr>
            <p:ph type="title"/>
          </p:nvPr>
        </p:nvSpPr>
        <p:spPr/>
        <p:txBody>
          <a:bodyPr>
            <a:normAutofit/>
          </a:bodyPr>
          <a:lstStyle/>
          <a:p>
            <a:r>
              <a:rPr lang="fr-FR" sz="2400" dirty="0"/>
              <a:t>ISA 610 (révisée) – utilisation des travaux des auditeurs internes</a:t>
            </a:r>
            <a:endParaRPr lang="en-BE" sz="2400" dirty="0"/>
          </a:p>
        </p:txBody>
      </p:sp>
    </p:spTree>
    <p:extLst>
      <p:ext uri="{BB962C8B-B14F-4D97-AF65-F5344CB8AC3E}">
        <p14:creationId xmlns:p14="http://schemas.microsoft.com/office/powerpoint/2010/main" val="3574231210"/>
      </p:ext>
    </p:extLst>
  </p:cSld>
  <p:clrMapOvr>
    <a:masterClrMapping/>
  </p:clrMapOvr>
  <p:transition spd="slow">
    <p:push dir="u"/>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a:extLst>
              <a:ext uri="{FF2B5EF4-FFF2-40B4-BE49-F238E27FC236}">
                <a16:creationId xmlns:a16="http://schemas.microsoft.com/office/drawing/2014/main" id="{D475A2F7-1362-5E76-15DA-FABA4BCD7598}"/>
              </a:ext>
            </a:extLst>
          </p:cNvPr>
          <p:cNvSpPr>
            <a:spLocks noGrp="1"/>
          </p:cNvSpPr>
          <p:nvPr>
            <p:ph type="sldNum" sz="quarter" idx="12"/>
          </p:nvPr>
        </p:nvSpPr>
        <p:spPr/>
        <p:txBody>
          <a:bodyPr/>
          <a:lstStyle/>
          <a:p>
            <a:fld id="{4643D497-C655-4B4F-9075-C2149CCBF52B}" type="slidenum">
              <a:rPr lang="fr-BE" smtClean="0"/>
              <a:t>27</a:t>
            </a:fld>
            <a:endParaRPr lang="fr-BE" dirty="0"/>
          </a:p>
        </p:txBody>
      </p:sp>
      <p:sp>
        <p:nvSpPr>
          <p:cNvPr id="10" name="ZoneTexte 9">
            <a:extLst>
              <a:ext uri="{FF2B5EF4-FFF2-40B4-BE49-F238E27FC236}">
                <a16:creationId xmlns:a16="http://schemas.microsoft.com/office/drawing/2014/main" id="{3843C52E-0729-DA06-A225-339DA9C431F0}"/>
              </a:ext>
            </a:extLst>
          </p:cNvPr>
          <p:cNvSpPr txBox="1"/>
          <p:nvPr/>
        </p:nvSpPr>
        <p:spPr>
          <a:xfrm>
            <a:off x="292991" y="992112"/>
            <a:ext cx="8348089" cy="830997"/>
          </a:xfrm>
          <a:prstGeom prst="rect">
            <a:avLst/>
          </a:prstGeom>
          <a:noFill/>
        </p:spPr>
        <p:txBody>
          <a:bodyPr wrap="square" rtlCol="0">
            <a:spAutoFit/>
          </a:bodyPr>
          <a:lstStyle/>
          <a:p>
            <a:pPr algn="l"/>
            <a:endParaRPr lang="fr-FR" sz="1600" dirty="0">
              <a:latin typeface="Calibri" panose="020F0502020204030204" pitchFamily="34" charset="0"/>
            </a:endParaRPr>
          </a:p>
          <a:p>
            <a:pPr algn="l"/>
            <a:endParaRPr lang="fr-FR" sz="1600" b="0" i="0" u="none" strike="noStrike" dirty="0">
              <a:effectLst/>
              <a:latin typeface="Calibri" panose="020F0502020204030204" pitchFamily="34" charset="0"/>
            </a:endParaRPr>
          </a:p>
          <a:p>
            <a:pPr marL="285750" indent="-285750" algn="l">
              <a:buFontTx/>
              <a:buChar char="-"/>
            </a:pPr>
            <a:endParaRPr lang="fr-FR" sz="1600" dirty="0">
              <a:solidFill>
                <a:srgbClr val="2F2B20"/>
              </a:solidFill>
              <a:latin typeface="Calibri" panose="020F0502020204030204" pitchFamily="34" charset="0"/>
            </a:endParaRPr>
          </a:p>
        </p:txBody>
      </p:sp>
      <p:graphicFrame>
        <p:nvGraphicFramePr>
          <p:cNvPr id="2" name="Tableau 4">
            <a:extLst>
              <a:ext uri="{FF2B5EF4-FFF2-40B4-BE49-F238E27FC236}">
                <a16:creationId xmlns:a16="http://schemas.microsoft.com/office/drawing/2014/main" id="{97C10196-7A08-1AA3-B778-D57E0AD067C4}"/>
              </a:ext>
            </a:extLst>
          </p:cNvPr>
          <p:cNvGraphicFramePr>
            <a:graphicFrameLocks noGrp="1"/>
          </p:cNvGraphicFramePr>
          <p:nvPr>
            <p:extLst>
              <p:ext uri="{D42A27DB-BD31-4B8C-83A1-F6EECF244321}">
                <p14:modId xmlns:p14="http://schemas.microsoft.com/office/powerpoint/2010/main" val="3175119878"/>
              </p:ext>
            </p:extLst>
          </p:nvPr>
        </p:nvGraphicFramePr>
        <p:xfrm>
          <a:off x="325648" y="886294"/>
          <a:ext cx="8325983" cy="3471115"/>
        </p:xfrm>
        <a:graphic>
          <a:graphicData uri="http://schemas.openxmlformats.org/drawingml/2006/table">
            <a:tbl>
              <a:tblPr firstRow="1" bandRow="1">
                <a:tableStyleId>{5C22544A-7EE6-4342-B048-85BDC9FD1C3A}</a:tableStyleId>
              </a:tblPr>
              <a:tblGrid>
                <a:gridCol w="412368">
                  <a:extLst>
                    <a:ext uri="{9D8B030D-6E8A-4147-A177-3AD203B41FA5}">
                      <a16:colId xmlns:a16="http://schemas.microsoft.com/office/drawing/2014/main" val="4241261406"/>
                    </a:ext>
                  </a:extLst>
                </a:gridCol>
                <a:gridCol w="1809241">
                  <a:extLst>
                    <a:ext uri="{9D8B030D-6E8A-4147-A177-3AD203B41FA5}">
                      <a16:colId xmlns:a16="http://schemas.microsoft.com/office/drawing/2014/main" val="3705132759"/>
                    </a:ext>
                  </a:extLst>
                </a:gridCol>
                <a:gridCol w="2424497">
                  <a:extLst>
                    <a:ext uri="{9D8B030D-6E8A-4147-A177-3AD203B41FA5}">
                      <a16:colId xmlns:a16="http://schemas.microsoft.com/office/drawing/2014/main" val="230574239"/>
                    </a:ext>
                  </a:extLst>
                </a:gridCol>
                <a:gridCol w="1771798">
                  <a:extLst>
                    <a:ext uri="{9D8B030D-6E8A-4147-A177-3AD203B41FA5}">
                      <a16:colId xmlns:a16="http://schemas.microsoft.com/office/drawing/2014/main" val="336848019"/>
                    </a:ext>
                  </a:extLst>
                </a:gridCol>
                <a:gridCol w="1908079">
                  <a:extLst>
                    <a:ext uri="{9D8B030D-6E8A-4147-A177-3AD203B41FA5}">
                      <a16:colId xmlns:a16="http://schemas.microsoft.com/office/drawing/2014/main" val="502491114"/>
                    </a:ext>
                  </a:extLst>
                </a:gridCol>
              </a:tblGrid>
              <a:tr h="257900">
                <a:tc>
                  <a:txBody>
                    <a:bodyPr/>
                    <a:lstStyle/>
                    <a:p>
                      <a:r>
                        <a:rPr lang="fr-FR" sz="1100" dirty="0"/>
                        <a:t>N°</a:t>
                      </a:r>
                      <a:endParaRPr lang="fr-BE" sz="1100" dirty="0"/>
                    </a:p>
                  </a:txBody>
                  <a:tcPr/>
                </a:tc>
                <a:tc>
                  <a:txBody>
                    <a:bodyPr/>
                    <a:lstStyle/>
                    <a:p>
                      <a:r>
                        <a:rPr lang="fr-FR" sz="1100" dirty="0"/>
                        <a:t>Thème</a:t>
                      </a:r>
                      <a:endParaRPr lang="fr-BE" sz="1100" dirty="0"/>
                    </a:p>
                  </a:txBody>
                  <a:tcPr/>
                </a:tc>
                <a:tc>
                  <a:txBody>
                    <a:bodyPr/>
                    <a:lstStyle/>
                    <a:p>
                      <a:r>
                        <a:rPr lang="fr-FR" sz="1100" dirty="0"/>
                        <a:t>Observation</a:t>
                      </a:r>
                      <a:endParaRPr lang="fr-BE" sz="1100" dirty="0"/>
                    </a:p>
                  </a:txBody>
                  <a:tcPr/>
                </a:tc>
                <a:tc>
                  <a:txBody>
                    <a:bodyPr/>
                    <a:lstStyle/>
                    <a:p>
                      <a:r>
                        <a:rPr lang="fr-FR" sz="1100" dirty="0"/>
                        <a:t>Management feedback</a:t>
                      </a:r>
                      <a:endParaRPr lang="fr-BE" sz="1100" dirty="0"/>
                    </a:p>
                  </a:txBody>
                  <a:tcPr/>
                </a:tc>
                <a:tc>
                  <a:txBody>
                    <a:bodyPr/>
                    <a:lstStyle/>
                    <a:p>
                      <a:r>
                        <a:rPr lang="fr-FR" sz="1100" dirty="0"/>
                        <a:t>Impact potentiel sur l’opinion (ISA 705)</a:t>
                      </a:r>
                      <a:endParaRPr lang="fr-BE" sz="1100" dirty="0"/>
                    </a:p>
                  </a:txBody>
                  <a:tcPr/>
                </a:tc>
                <a:extLst>
                  <a:ext uri="{0D108BD9-81ED-4DB2-BD59-A6C34878D82A}">
                    <a16:rowId xmlns:a16="http://schemas.microsoft.com/office/drawing/2014/main" val="2106850564"/>
                  </a:ext>
                </a:extLst>
              </a:tr>
              <a:tr h="592932">
                <a:tc>
                  <a:txBody>
                    <a:bodyPr/>
                    <a:lstStyle/>
                    <a:p>
                      <a:r>
                        <a:rPr lang="fr-FR" sz="1100" dirty="0"/>
                        <a:t>1</a:t>
                      </a:r>
                      <a:endParaRPr lang="fr-BE" sz="1100" dirty="0"/>
                    </a:p>
                  </a:txBody>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fr-BE" sz="1100" b="0" u="none" kern="1200" dirty="0">
                          <a:solidFill>
                            <a:schemeClr val="dk1"/>
                          </a:solidFill>
                          <a:effectLst/>
                          <a:latin typeface="+mn-lt"/>
                          <a:ea typeface="+mn-ea"/>
                          <a:cs typeface="+mn-cs"/>
                        </a:rPr>
                        <a:t>Rapport sur les paiements aux gouvernements</a:t>
                      </a:r>
                      <a:endParaRPr lang="fr-BE" sz="1100" dirty="0"/>
                    </a:p>
                  </a:txBody>
                  <a:tcPr/>
                </a:tc>
                <a:tc>
                  <a:txBody>
                    <a:bodyPr/>
                    <a:lstStyle/>
                    <a:p>
                      <a:pPr algn="just"/>
                      <a:r>
                        <a:rPr kumimoji="0" lang="fr-BE" sz="1100" u="none" kern="1200" dirty="0">
                          <a:solidFill>
                            <a:schemeClr val="dk1"/>
                          </a:solidFill>
                          <a:effectLst/>
                          <a:latin typeface="+mn-lt"/>
                          <a:ea typeface="+mn-ea"/>
                          <a:cs typeface="+mn-cs"/>
                        </a:rPr>
                        <a:t>Méthodologie appliquée</a:t>
                      </a:r>
                      <a:endParaRPr kumimoji="0" lang="en-BE" sz="1100" u="none" kern="1200" dirty="0">
                        <a:solidFill>
                          <a:schemeClr val="dk1"/>
                        </a:solidFill>
                        <a:effectLst/>
                        <a:latin typeface="+mn-lt"/>
                        <a:ea typeface="+mn-ea"/>
                        <a:cs typeface="+mn-cs"/>
                      </a:endParaRPr>
                    </a:p>
                    <a:p>
                      <a:pPr algn="just"/>
                      <a:r>
                        <a:rPr kumimoji="0" lang="fr-BE" sz="1100" u="none" kern="1200" dirty="0">
                          <a:solidFill>
                            <a:schemeClr val="dk1"/>
                          </a:solidFill>
                          <a:effectLst/>
                          <a:latin typeface="+mn-lt"/>
                          <a:ea typeface="+mn-ea"/>
                          <a:cs typeface="+mn-cs"/>
                        </a:rPr>
                        <a:t>Inventaire des types de paiements visés</a:t>
                      </a:r>
                      <a:endParaRPr kumimoji="0" lang="en-BE" sz="1100" u="none" kern="1200" dirty="0">
                        <a:solidFill>
                          <a:schemeClr val="dk1"/>
                        </a:solidFill>
                        <a:effectLst/>
                        <a:latin typeface="+mn-lt"/>
                        <a:ea typeface="+mn-ea"/>
                        <a:cs typeface="+mn-cs"/>
                      </a:endParaRPr>
                    </a:p>
                    <a:p>
                      <a:pPr algn="just"/>
                      <a:r>
                        <a:rPr kumimoji="0" lang="fr-BE" sz="1100" u="none" kern="1200" dirty="0">
                          <a:solidFill>
                            <a:schemeClr val="dk1"/>
                          </a:solidFill>
                          <a:effectLst/>
                          <a:latin typeface="+mn-lt"/>
                          <a:ea typeface="+mn-ea"/>
                          <a:cs typeface="+mn-cs"/>
                        </a:rPr>
                        <a:t>Taux de conversion appliqués</a:t>
                      </a:r>
                      <a:endParaRPr kumimoji="0" lang="en-BE" sz="1100" u="none" kern="1200" dirty="0">
                        <a:solidFill>
                          <a:schemeClr val="dk1"/>
                        </a:solidFill>
                        <a:effectLst/>
                        <a:latin typeface="+mn-lt"/>
                        <a:ea typeface="+mn-ea"/>
                        <a:cs typeface="+mn-cs"/>
                      </a:endParaRPr>
                    </a:p>
                  </a:txBody>
                  <a:tcPr/>
                </a:tc>
                <a:tc>
                  <a:txBody>
                    <a:bodyPr/>
                    <a:lstStyle/>
                    <a:p>
                      <a:pPr algn="just"/>
                      <a:endParaRPr lang="fr-FR" sz="1100" dirty="0">
                        <a:solidFill>
                          <a:srgbClr val="FF0000"/>
                        </a:solidFill>
                      </a:endParaRPr>
                    </a:p>
                  </a:txBody>
                  <a:tcPr/>
                </a:tc>
                <a:tc>
                  <a:txBody>
                    <a:bodyPr/>
                    <a:lstStyle/>
                    <a:p>
                      <a:pPr algn="just"/>
                      <a:endParaRPr lang="fr-FR" sz="1100" dirty="0">
                        <a:solidFill>
                          <a:srgbClr val="FF0000"/>
                        </a:solidFill>
                      </a:endParaRPr>
                    </a:p>
                  </a:txBody>
                  <a:tcPr/>
                </a:tc>
                <a:extLst>
                  <a:ext uri="{0D108BD9-81ED-4DB2-BD59-A6C34878D82A}">
                    <a16:rowId xmlns:a16="http://schemas.microsoft.com/office/drawing/2014/main" val="2156956885"/>
                  </a:ext>
                </a:extLst>
              </a:tr>
              <a:tr h="771458">
                <a:tc>
                  <a:txBody>
                    <a:bodyPr/>
                    <a:lstStyle/>
                    <a:p>
                      <a:r>
                        <a:rPr lang="fr-BE" sz="1100" dirty="0"/>
                        <a:t>2</a:t>
                      </a:r>
                    </a:p>
                  </a:txBody>
                  <a:tcPr/>
                </a:tc>
                <a:tc>
                  <a:txBody>
                    <a:bodyPr/>
                    <a:lstStyle/>
                    <a:p>
                      <a:pPr algn="just"/>
                      <a:r>
                        <a:rPr lang="fr-BE" sz="1100" dirty="0"/>
                        <a:t>Rapport de rémunération</a:t>
                      </a:r>
                    </a:p>
                  </a:txBody>
                  <a:tcPr/>
                </a:tc>
                <a:tc>
                  <a:txBody>
                    <a:bodyPr/>
                    <a:lstStyle/>
                    <a:p>
                      <a:pPr algn="just"/>
                      <a:r>
                        <a:rPr kumimoji="0" lang="fr-BE" sz="1100" u="none" kern="1200" dirty="0">
                          <a:solidFill>
                            <a:schemeClr val="dk1"/>
                          </a:solidFill>
                          <a:effectLst/>
                          <a:latin typeface="+mn-lt"/>
                          <a:ea typeface="+mn-ea"/>
                          <a:cs typeface="+mn-cs"/>
                        </a:rPr>
                        <a:t>Nombre de réunions par organes</a:t>
                      </a:r>
                      <a:endParaRPr kumimoji="0" lang="en-BE" sz="1100" u="none" kern="1200" dirty="0">
                        <a:solidFill>
                          <a:schemeClr val="dk1"/>
                        </a:solidFill>
                        <a:effectLst/>
                        <a:latin typeface="+mn-lt"/>
                        <a:ea typeface="+mn-ea"/>
                        <a:cs typeface="+mn-cs"/>
                      </a:endParaRPr>
                    </a:p>
                    <a:p>
                      <a:pPr algn="just"/>
                      <a:r>
                        <a:rPr kumimoji="0" lang="fr-BE" sz="1100" u="none" kern="1200" dirty="0">
                          <a:solidFill>
                            <a:schemeClr val="dk1"/>
                          </a:solidFill>
                          <a:effectLst/>
                          <a:latin typeface="+mn-lt"/>
                          <a:ea typeface="+mn-ea"/>
                          <a:cs typeface="+mn-cs"/>
                        </a:rPr>
                        <a:t>Nom et prénom avec rémunérations pour chaque membre de l’organe d’administration et des fonctions de direction</a:t>
                      </a:r>
                      <a:endParaRPr kumimoji="0" lang="en-BE" sz="1100" u="none" kern="1200" dirty="0">
                        <a:solidFill>
                          <a:schemeClr val="dk1"/>
                        </a:solidFill>
                        <a:effectLst/>
                        <a:latin typeface="+mn-lt"/>
                        <a:ea typeface="+mn-ea"/>
                        <a:cs typeface="+mn-cs"/>
                      </a:endParaRPr>
                    </a:p>
                  </a:txBody>
                  <a:tcPr/>
                </a:tc>
                <a:tc>
                  <a:txBody>
                    <a:bodyPr/>
                    <a:lstStyle/>
                    <a:p>
                      <a:pPr algn="just"/>
                      <a:endParaRPr lang="fr-FR" sz="1100" dirty="0">
                        <a:solidFill>
                          <a:srgbClr val="FF0000"/>
                        </a:solidFill>
                      </a:endParaRPr>
                    </a:p>
                  </a:txBody>
                  <a:tcPr/>
                </a:tc>
                <a:tc>
                  <a:txBody>
                    <a:bodyPr/>
                    <a:lstStyle/>
                    <a:p>
                      <a:pPr algn="just"/>
                      <a:endParaRPr lang="fr-FR" sz="1100" dirty="0">
                        <a:solidFill>
                          <a:srgbClr val="FF0000"/>
                        </a:solidFill>
                      </a:endParaRPr>
                    </a:p>
                  </a:txBody>
                  <a:tcPr/>
                </a:tc>
                <a:extLst>
                  <a:ext uri="{0D108BD9-81ED-4DB2-BD59-A6C34878D82A}">
                    <a16:rowId xmlns:a16="http://schemas.microsoft.com/office/drawing/2014/main" val="2190098482"/>
                  </a:ext>
                </a:extLst>
              </a:tr>
              <a:tr h="590755">
                <a:tc>
                  <a:txBody>
                    <a:bodyPr/>
                    <a:lstStyle/>
                    <a:p>
                      <a:r>
                        <a:rPr lang="fr-BE" sz="1100" dirty="0"/>
                        <a:t>3</a:t>
                      </a:r>
                    </a:p>
                  </a:txBody>
                  <a:tcPr/>
                </a:tc>
                <a:tc>
                  <a:txBody>
                    <a:bodyPr/>
                    <a:lstStyle/>
                    <a:p>
                      <a:pPr algn="just"/>
                      <a:r>
                        <a:rPr kumimoji="0" lang="fr-BE" sz="1100" b="0" u="none" kern="1200" dirty="0">
                          <a:solidFill>
                            <a:schemeClr val="dk1"/>
                          </a:solidFill>
                          <a:effectLst/>
                          <a:latin typeface="+mn-lt"/>
                          <a:ea typeface="+mn-ea"/>
                          <a:cs typeface="+mn-cs"/>
                        </a:rPr>
                        <a:t>Rapport du conseil de surveillance</a:t>
                      </a:r>
                      <a:endParaRPr lang="fr-BE" sz="1100" b="0" u="none" dirty="0"/>
                    </a:p>
                  </a:txBody>
                  <a:tcPr/>
                </a:tc>
                <a:tc>
                  <a:txBody>
                    <a:bodyPr/>
                    <a:lstStyle/>
                    <a:p>
                      <a:pPr algn="just"/>
                      <a:endParaRPr kumimoji="0" lang="en-BE" sz="1100" kern="1200" dirty="0">
                        <a:solidFill>
                          <a:schemeClr val="dk1"/>
                        </a:solidFill>
                        <a:effectLst/>
                        <a:latin typeface="+mn-lt"/>
                        <a:ea typeface="+mn-ea"/>
                        <a:cs typeface="+mn-cs"/>
                      </a:endParaRPr>
                    </a:p>
                  </a:txBody>
                  <a:tcPr/>
                </a:tc>
                <a:tc>
                  <a:txBody>
                    <a:bodyPr/>
                    <a:lstStyle/>
                    <a:p>
                      <a:pPr algn="just"/>
                      <a:endParaRPr lang="fr-FR" sz="1100" dirty="0">
                        <a:solidFill>
                          <a:srgbClr val="FF0000"/>
                        </a:solidFill>
                      </a:endParaRPr>
                    </a:p>
                  </a:txBody>
                  <a:tcPr/>
                </a:tc>
                <a:tc>
                  <a:txBody>
                    <a:bodyPr/>
                    <a:lstStyle/>
                    <a:p>
                      <a:pPr algn="just"/>
                      <a:endParaRPr lang="fr-FR" sz="1100" dirty="0">
                        <a:solidFill>
                          <a:srgbClr val="FF0000"/>
                        </a:solidFill>
                      </a:endParaRPr>
                    </a:p>
                  </a:txBody>
                  <a:tcPr/>
                </a:tc>
                <a:extLst>
                  <a:ext uri="{0D108BD9-81ED-4DB2-BD59-A6C34878D82A}">
                    <a16:rowId xmlns:a16="http://schemas.microsoft.com/office/drawing/2014/main" val="3417888638"/>
                  </a:ext>
                </a:extLst>
              </a:tr>
              <a:tr h="590755">
                <a:tc>
                  <a:txBody>
                    <a:bodyPr/>
                    <a:lstStyle/>
                    <a:p>
                      <a:r>
                        <a:rPr lang="fr-BE" sz="1100" dirty="0"/>
                        <a:t>4</a:t>
                      </a:r>
                    </a:p>
                  </a:txBody>
                  <a:tcPr/>
                </a:tc>
                <a:tc>
                  <a:txBody>
                    <a:bodyPr/>
                    <a:lstStyle/>
                    <a:p>
                      <a:pPr algn="just"/>
                      <a:r>
                        <a:rPr kumimoji="0" lang="fr-BE" sz="1100" b="0" u="none" kern="1200" dirty="0">
                          <a:solidFill>
                            <a:schemeClr val="dk1"/>
                          </a:solidFill>
                          <a:effectLst/>
                          <a:latin typeface="+mn-lt"/>
                          <a:ea typeface="+mn-ea"/>
                          <a:cs typeface="+mn-cs"/>
                        </a:rPr>
                        <a:t>Comptes annuels des entreprises dans lesquelles la société déposante assume une responsabilité illimitée</a:t>
                      </a:r>
                      <a:endParaRPr lang="fr-BE" sz="1100" b="0" u="none" dirty="0"/>
                    </a:p>
                  </a:txBody>
                  <a:tcPr/>
                </a:tc>
                <a:tc>
                  <a:txBody>
                    <a:bodyPr/>
                    <a:lstStyle/>
                    <a:p>
                      <a:pPr algn="just"/>
                      <a:r>
                        <a:rPr kumimoji="0" lang="fr-BE" sz="1100" u="none" kern="1200" dirty="0">
                          <a:solidFill>
                            <a:schemeClr val="dk1"/>
                          </a:solidFill>
                          <a:effectLst/>
                          <a:latin typeface="+mn-lt"/>
                          <a:ea typeface="+mn-ea"/>
                          <a:cs typeface="+mn-cs"/>
                        </a:rPr>
                        <a:t>Existence des comptes arrêtés à une date proche de la société concernée</a:t>
                      </a:r>
                      <a:endParaRPr kumimoji="0" lang="en-BE" sz="1100" u="none" kern="1200" dirty="0">
                        <a:solidFill>
                          <a:schemeClr val="dk1"/>
                        </a:solidFill>
                        <a:effectLst/>
                        <a:latin typeface="+mn-lt"/>
                        <a:ea typeface="+mn-ea"/>
                        <a:cs typeface="+mn-cs"/>
                      </a:endParaRPr>
                    </a:p>
                    <a:p>
                      <a:pPr algn="just"/>
                      <a:r>
                        <a:rPr kumimoji="0" lang="fr-BE" sz="1100" u="none" kern="1200" dirty="0">
                          <a:solidFill>
                            <a:schemeClr val="dk1"/>
                          </a:solidFill>
                          <a:effectLst/>
                          <a:latin typeface="+mn-lt"/>
                          <a:ea typeface="+mn-ea"/>
                          <a:cs typeface="+mn-cs"/>
                        </a:rPr>
                        <a:t>Exhaustivité des entités identifiées</a:t>
                      </a:r>
                      <a:endParaRPr kumimoji="0" lang="en-BE" sz="1100" u="none" kern="1200" dirty="0">
                        <a:solidFill>
                          <a:schemeClr val="dk1"/>
                        </a:solidFill>
                        <a:effectLst/>
                        <a:latin typeface="+mn-lt"/>
                        <a:ea typeface="+mn-ea"/>
                        <a:cs typeface="+mn-cs"/>
                      </a:endParaRPr>
                    </a:p>
                    <a:p>
                      <a:pPr algn="just"/>
                      <a:r>
                        <a:rPr kumimoji="0" lang="fr-BE" sz="1100" u="none" kern="1200" dirty="0">
                          <a:solidFill>
                            <a:schemeClr val="dk1"/>
                          </a:solidFill>
                          <a:effectLst/>
                          <a:latin typeface="+mn-lt"/>
                          <a:ea typeface="+mn-ea"/>
                          <a:cs typeface="+mn-cs"/>
                        </a:rPr>
                        <a:t>Image fidèle des comptes</a:t>
                      </a:r>
                      <a:endParaRPr kumimoji="0" lang="en-BE" sz="1100" u="none" kern="1200" dirty="0">
                        <a:solidFill>
                          <a:schemeClr val="dk1"/>
                        </a:solidFill>
                        <a:effectLst/>
                        <a:latin typeface="+mn-lt"/>
                        <a:ea typeface="+mn-ea"/>
                        <a:cs typeface="+mn-cs"/>
                      </a:endParaRPr>
                    </a:p>
                  </a:txBody>
                  <a:tcPr/>
                </a:tc>
                <a:tc>
                  <a:txBody>
                    <a:bodyPr/>
                    <a:lstStyle/>
                    <a:p>
                      <a:pPr algn="just"/>
                      <a:endParaRPr lang="fr-FR" sz="1100" u="none" dirty="0">
                        <a:solidFill>
                          <a:srgbClr val="FF0000"/>
                        </a:solidFill>
                      </a:endParaRPr>
                    </a:p>
                  </a:txBody>
                  <a:tcPr/>
                </a:tc>
                <a:tc>
                  <a:txBody>
                    <a:bodyPr/>
                    <a:lstStyle/>
                    <a:p>
                      <a:pPr algn="just"/>
                      <a:endParaRPr lang="fr-FR" sz="1100" u="none" dirty="0">
                        <a:solidFill>
                          <a:srgbClr val="FF0000"/>
                        </a:solidFill>
                      </a:endParaRPr>
                    </a:p>
                  </a:txBody>
                  <a:tcPr/>
                </a:tc>
                <a:extLst>
                  <a:ext uri="{0D108BD9-81ED-4DB2-BD59-A6C34878D82A}">
                    <a16:rowId xmlns:a16="http://schemas.microsoft.com/office/drawing/2014/main" val="3903614395"/>
                  </a:ext>
                </a:extLst>
              </a:tr>
            </a:tbl>
          </a:graphicData>
        </a:graphic>
      </p:graphicFrame>
      <p:sp>
        <p:nvSpPr>
          <p:cNvPr id="6" name="Title 5">
            <a:extLst>
              <a:ext uri="{FF2B5EF4-FFF2-40B4-BE49-F238E27FC236}">
                <a16:creationId xmlns:a16="http://schemas.microsoft.com/office/drawing/2014/main" id="{EEF23C26-26AA-CCB4-6A13-F1113E7F6721}"/>
              </a:ext>
            </a:extLst>
          </p:cNvPr>
          <p:cNvSpPr>
            <a:spLocks noGrp="1"/>
          </p:cNvSpPr>
          <p:nvPr>
            <p:ph type="title"/>
          </p:nvPr>
        </p:nvSpPr>
        <p:spPr>
          <a:xfrm>
            <a:off x="0" y="12069"/>
            <a:ext cx="9085943" cy="993775"/>
          </a:xfrm>
        </p:spPr>
        <p:txBody>
          <a:bodyPr>
            <a:normAutofit/>
          </a:bodyPr>
          <a:lstStyle/>
          <a:p>
            <a:r>
              <a:rPr lang="fr-FR" sz="2400" dirty="0"/>
              <a:t>ISA 720 (révisée) – les obligations de l’auditeur au regard des autres informations</a:t>
            </a:r>
            <a:endParaRPr lang="en-BE" sz="2400" dirty="0"/>
          </a:p>
        </p:txBody>
      </p:sp>
    </p:spTree>
    <p:extLst>
      <p:ext uri="{BB962C8B-B14F-4D97-AF65-F5344CB8AC3E}">
        <p14:creationId xmlns:p14="http://schemas.microsoft.com/office/powerpoint/2010/main" val="113020271"/>
      </p:ext>
    </p:extLst>
  </p:cSld>
  <p:clrMapOvr>
    <a:masterClrMapping/>
  </p:clrMapOvr>
  <p:transition spd="slow">
    <p:push dir="u"/>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a:extLst>
              <a:ext uri="{FF2B5EF4-FFF2-40B4-BE49-F238E27FC236}">
                <a16:creationId xmlns:a16="http://schemas.microsoft.com/office/drawing/2014/main" id="{D475A2F7-1362-5E76-15DA-FABA4BCD7598}"/>
              </a:ext>
            </a:extLst>
          </p:cNvPr>
          <p:cNvSpPr>
            <a:spLocks noGrp="1"/>
          </p:cNvSpPr>
          <p:nvPr>
            <p:ph type="sldNum" sz="quarter" idx="12"/>
          </p:nvPr>
        </p:nvSpPr>
        <p:spPr/>
        <p:txBody>
          <a:bodyPr/>
          <a:lstStyle/>
          <a:p>
            <a:fld id="{4643D497-C655-4B4F-9075-C2149CCBF52B}" type="slidenum">
              <a:rPr lang="fr-BE" smtClean="0"/>
              <a:t>28</a:t>
            </a:fld>
            <a:endParaRPr lang="fr-BE" dirty="0"/>
          </a:p>
        </p:txBody>
      </p:sp>
      <p:sp>
        <p:nvSpPr>
          <p:cNvPr id="10" name="ZoneTexte 9">
            <a:extLst>
              <a:ext uri="{FF2B5EF4-FFF2-40B4-BE49-F238E27FC236}">
                <a16:creationId xmlns:a16="http://schemas.microsoft.com/office/drawing/2014/main" id="{3843C52E-0729-DA06-A225-339DA9C431F0}"/>
              </a:ext>
            </a:extLst>
          </p:cNvPr>
          <p:cNvSpPr txBox="1"/>
          <p:nvPr/>
        </p:nvSpPr>
        <p:spPr>
          <a:xfrm>
            <a:off x="292991" y="992112"/>
            <a:ext cx="8348089" cy="830997"/>
          </a:xfrm>
          <a:prstGeom prst="rect">
            <a:avLst/>
          </a:prstGeom>
          <a:noFill/>
        </p:spPr>
        <p:txBody>
          <a:bodyPr wrap="square" rtlCol="0">
            <a:spAutoFit/>
          </a:bodyPr>
          <a:lstStyle/>
          <a:p>
            <a:pPr algn="l"/>
            <a:endParaRPr lang="fr-FR" sz="1600" dirty="0">
              <a:latin typeface="Calibri" panose="020F0502020204030204" pitchFamily="34" charset="0"/>
            </a:endParaRPr>
          </a:p>
          <a:p>
            <a:pPr algn="l"/>
            <a:endParaRPr lang="fr-FR" sz="1600" b="0" i="0" u="none" strike="noStrike" dirty="0">
              <a:effectLst/>
              <a:latin typeface="Calibri" panose="020F0502020204030204" pitchFamily="34" charset="0"/>
            </a:endParaRPr>
          </a:p>
          <a:p>
            <a:pPr marL="285750" indent="-285750" algn="l">
              <a:buFontTx/>
              <a:buChar char="-"/>
            </a:pPr>
            <a:endParaRPr lang="fr-FR" sz="1600" dirty="0">
              <a:solidFill>
                <a:srgbClr val="2F2B20"/>
              </a:solidFill>
              <a:latin typeface="Calibri" panose="020F0502020204030204" pitchFamily="34" charset="0"/>
            </a:endParaRPr>
          </a:p>
        </p:txBody>
      </p:sp>
      <p:graphicFrame>
        <p:nvGraphicFramePr>
          <p:cNvPr id="2" name="Tableau 4">
            <a:extLst>
              <a:ext uri="{FF2B5EF4-FFF2-40B4-BE49-F238E27FC236}">
                <a16:creationId xmlns:a16="http://schemas.microsoft.com/office/drawing/2014/main" id="{97C10196-7A08-1AA3-B778-D57E0AD067C4}"/>
              </a:ext>
            </a:extLst>
          </p:cNvPr>
          <p:cNvGraphicFramePr>
            <a:graphicFrameLocks noGrp="1"/>
          </p:cNvGraphicFramePr>
          <p:nvPr>
            <p:extLst>
              <p:ext uri="{D42A27DB-BD31-4B8C-83A1-F6EECF244321}">
                <p14:modId xmlns:p14="http://schemas.microsoft.com/office/powerpoint/2010/main" val="557506689"/>
              </p:ext>
            </p:extLst>
          </p:nvPr>
        </p:nvGraphicFramePr>
        <p:xfrm>
          <a:off x="561966" y="898851"/>
          <a:ext cx="8348090" cy="1791110"/>
        </p:xfrm>
        <a:graphic>
          <a:graphicData uri="http://schemas.openxmlformats.org/drawingml/2006/table">
            <a:tbl>
              <a:tblPr firstRow="1" bandRow="1">
                <a:tableStyleId>{5C22544A-7EE6-4342-B048-85BDC9FD1C3A}</a:tableStyleId>
              </a:tblPr>
              <a:tblGrid>
                <a:gridCol w="393603">
                  <a:extLst>
                    <a:ext uri="{9D8B030D-6E8A-4147-A177-3AD203B41FA5}">
                      <a16:colId xmlns:a16="http://schemas.microsoft.com/office/drawing/2014/main" val="4241261406"/>
                    </a:ext>
                  </a:extLst>
                </a:gridCol>
                <a:gridCol w="1184711">
                  <a:extLst>
                    <a:ext uri="{9D8B030D-6E8A-4147-A177-3AD203B41FA5}">
                      <a16:colId xmlns:a16="http://schemas.microsoft.com/office/drawing/2014/main" val="3705132759"/>
                    </a:ext>
                  </a:extLst>
                </a:gridCol>
                <a:gridCol w="3154716">
                  <a:extLst>
                    <a:ext uri="{9D8B030D-6E8A-4147-A177-3AD203B41FA5}">
                      <a16:colId xmlns:a16="http://schemas.microsoft.com/office/drawing/2014/main" val="230574239"/>
                    </a:ext>
                  </a:extLst>
                </a:gridCol>
                <a:gridCol w="1807530">
                  <a:extLst>
                    <a:ext uri="{9D8B030D-6E8A-4147-A177-3AD203B41FA5}">
                      <a16:colId xmlns:a16="http://schemas.microsoft.com/office/drawing/2014/main" val="1947312924"/>
                    </a:ext>
                  </a:extLst>
                </a:gridCol>
                <a:gridCol w="1807530">
                  <a:extLst>
                    <a:ext uri="{9D8B030D-6E8A-4147-A177-3AD203B41FA5}">
                      <a16:colId xmlns:a16="http://schemas.microsoft.com/office/drawing/2014/main" val="502491114"/>
                    </a:ext>
                  </a:extLst>
                </a:gridCol>
              </a:tblGrid>
              <a:tr h="257900">
                <a:tc>
                  <a:txBody>
                    <a:bodyPr/>
                    <a:lstStyle/>
                    <a:p>
                      <a:r>
                        <a:rPr lang="fr-FR" sz="1100" dirty="0"/>
                        <a:t>N°</a:t>
                      </a:r>
                      <a:endParaRPr lang="fr-BE" sz="1100" dirty="0"/>
                    </a:p>
                  </a:txBody>
                  <a:tcPr/>
                </a:tc>
                <a:tc>
                  <a:txBody>
                    <a:bodyPr/>
                    <a:lstStyle/>
                    <a:p>
                      <a:r>
                        <a:rPr lang="fr-FR" sz="1100" dirty="0"/>
                        <a:t>Thème</a:t>
                      </a:r>
                      <a:endParaRPr lang="fr-BE" sz="1100" dirty="0"/>
                    </a:p>
                  </a:txBody>
                  <a:tcPr/>
                </a:tc>
                <a:tc>
                  <a:txBody>
                    <a:bodyPr/>
                    <a:lstStyle/>
                    <a:p>
                      <a:r>
                        <a:rPr lang="fr-FR" sz="1100" dirty="0"/>
                        <a:t>Observation</a:t>
                      </a:r>
                      <a:endParaRPr lang="fr-BE" sz="1100" dirty="0"/>
                    </a:p>
                  </a:txBody>
                  <a:tcPr/>
                </a:tc>
                <a:tc>
                  <a:txBody>
                    <a:bodyPr/>
                    <a:lstStyle/>
                    <a:p>
                      <a:r>
                        <a:rPr lang="fr-FR" sz="1100" dirty="0"/>
                        <a:t>Management feedback</a:t>
                      </a:r>
                      <a:endParaRPr lang="fr-BE" sz="1100" dirty="0"/>
                    </a:p>
                  </a:txBody>
                  <a:tcPr/>
                </a:tc>
                <a:tc>
                  <a:txBody>
                    <a:bodyPr/>
                    <a:lstStyle/>
                    <a:p>
                      <a:r>
                        <a:rPr lang="fr-FR" sz="1100" dirty="0"/>
                        <a:t>Impact potentiel sur l’opinion (ISA 705)</a:t>
                      </a:r>
                      <a:endParaRPr lang="fr-BE" sz="1100" dirty="0"/>
                    </a:p>
                  </a:txBody>
                  <a:tcPr/>
                </a:tc>
                <a:extLst>
                  <a:ext uri="{0D108BD9-81ED-4DB2-BD59-A6C34878D82A}">
                    <a16:rowId xmlns:a16="http://schemas.microsoft.com/office/drawing/2014/main" val="2106850564"/>
                  </a:ext>
                </a:extLst>
              </a:tr>
              <a:tr h="592932">
                <a:tc>
                  <a:txBody>
                    <a:bodyPr/>
                    <a:lstStyle/>
                    <a:p>
                      <a:r>
                        <a:rPr lang="fr-FR" sz="1100" dirty="0"/>
                        <a:t>5</a:t>
                      </a:r>
                      <a:endParaRPr lang="fr-BE" sz="1100" dirty="0"/>
                    </a:p>
                  </a:txBody>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fr-BE" sz="1100" b="0" u="none" kern="1200" dirty="0">
                          <a:solidFill>
                            <a:schemeClr val="dk1"/>
                          </a:solidFill>
                          <a:effectLst/>
                          <a:latin typeface="+mn-lt"/>
                          <a:ea typeface="+mn-ea"/>
                          <a:cs typeface="+mn-cs"/>
                        </a:rPr>
                        <a:t>Conflits d’intérêts</a:t>
                      </a:r>
                      <a:endParaRPr lang="fr-BE" sz="1100" b="0" u="none" dirty="0"/>
                    </a:p>
                  </a:txBody>
                  <a:tcPr/>
                </a:tc>
                <a:tc>
                  <a:txBody>
                    <a:bodyPr/>
                    <a:lstStyle/>
                    <a:p>
                      <a:pPr algn="just"/>
                      <a:r>
                        <a:rPr kumimoji="0" lang="fr-BE" sz="1100" b="0" u="none" kern="1200" dirty="0">
                          <a:solidFill>
                            <a:schemeClr val="dk1"/>
                          </a:solidFill>
                          <a:effectLst/>
                          <a:latin typeface="+mn-lt"/>
                          <a:ea typeface="+mn-ea"/>
                          <a:cs typeface="+mn-cs"/>
                        </a:rPr>
                        <a:t>Rapport spécial </a:t>
                      </a:r>
                      <a:endParaRPr kumimoji="0" lang="en-BE" sz="1100" b="0" u="none" kern="1200" dirty="0">
                        <a:solidFill>
                          <a:schemeClr val="dk1"/>
                        </a:solidFill>
                        <a:effectLst/>
                        <a:latin typeface="+mn-lt"/>
                        <a:ea typeface="+mn-ea"/>
                        <a:cs typeface="+mn-cs"/>
                      </a:endParaRPr>
                    </a:p>
                  </a:txBody>
                  <a:tcPr/>
                </a:tc>
                <a:tc>
                  <a:txBody>
                    <a:bodyPr/>
                    <a:lstStyle/>
                    <a:p>
                      <a:pPr algn="just"/>
                      <a:endParaRPr lang="fr-FR" sz="1100" dirty="0">
                        <a:solidFill>
                          <a:srgbClr val="FF0000"/>
                        </a:solidFill>
                      </a:endParaRPr>
                    </a:p>
                  </a:txBody>
                  <a:tcPr/>
                </a:tc>
                <a:tc>
                  <a:txBody>
                    <a:bodyPr/>
                    <a:lstStyle/>
                    <a:p>
                      <a:pPr algn="just"/>
                      <a:endParaRPr lang="fr-FR" sz="1100" dirty="0">
                        <a:solidFill>
                          <a:srgbClr val="FF0000"/>
                        </a:solidFill>
                      </a:endParaRPr>
                    </a:p>
                  </a:txBody>
                  <a:tcPr/>
                </a:tc>
                <a:extLst>
                  <a:ext uri="{0D108BD9-81ED-4DB2-BD59-A6C34878D82A}">
                    <a16:rowId xmlns:a16="http://schemas.microsoft.com/office/drawing/2014/main" val="2156956885"/>
                  </a:ext>
                </a:extLst>
              </a:tr>
              <a:tr h="771458">
                <a:tc>
                  <a:txBody>
                    <a:bodyPr/>
                    <a:lstStyle/>
                    <a:p>
                      <a:r>
                        <a:rPr lang="fr-BE" sz="1100" dirty="0"/>
                        <a:t>6</a:t>
                      </a:r>
                    </a:p>
                  </a:txBody>
                  <a:tcPr/>
                </a:tc>
                <a:tc>
                  <a:txBody>
                    <a:bodyPr/>
                    <a:lstStyle/>
                    <a:p>
                      <a:pPr algn="just"/>
                      <a:r>
                        <a:rPr lang="fr-BE" sz="1100" b="0" u="none" dirty="0"/>
                        <a:t>Bilan social</a:t>
                      </a:r>
                    </a:p>
                  </a:txBody>
                  <a:tcPr/>
                </a:tc>
                <a:tc>
                  <a:txBody>
                    <a:bodyPr/>
                    <a:lstStyle/>
                    <a:p>
                      <a:pPr lvl="0" algn="just"/>
                      <a:r>
                        <a:rPr kumimoji="0" lang="fr-BE" sz="1100" b="0" u="none" kern="1200" dirty="0">
                          <a:solidFill>
                            <a:schemeClr val="dk1"/>
                          </a:solidFill>
                          <a:effectLst/>
                          <a:latin typeface="+mn-lt"/>
                          <a:ea typeface="+mn-ea"/>
                          <a:cs typeface="+mn-cs"/>
                        </a:rPr>
                        <a:t>Concordance des informations financières incluses dans le bilan social avec les charges de personnel</a:t>
                      </a:r>
                      <a:endParaRPr kumimoji="0" lang="en-BE" sz="1100" b="0" u="none" kern="1200" dirty="0">
                        <a:solidFill>
                          <a:schemeClr val="dk1"/>
                        </a:solidFill>
                        <a:effectLst/>
                        <a:latin typeface="+mn-lt"/>
                        <a:ea typeface="+mn-ea"/>
                        <a:cs typeface="+mn-cs"/>
                      </a:endParaRPr>
                    </a:p>
                    <a:p>
                      <a:pPr algn="just"/>
                      <a:r>
                        <a:rPr kumimoji="0" lang="fr-BE" sz="1100" b="0" u="none" kern="1200" dirty="0">
                          <a:solidFill>
                            <a:schemeClr val="dk1"/>
                          </a:solidFill>
                          <a:effectLst/>
                          <a:latin typeface="+mn-lt"/>
                          <a:ea typeface="+mn-ea"/>
                          <a:cs typeface="+mn-cs"/>
                        </a:rPr>
                        <a:t>Concordance des mouvements de personnel avec le registre du personnel</a:t>
                      </a:r>
                      <a:endParaRPr kumimoji="0" lang="en-BE" sz="1100" b="0" u="none" kern="1200" dirty="0">
                        <a:solidFill>
                          <a:schemeClr val="dk1"/>
                        </a:solidFill>
                        <a:effectLst/>
                        <a:latin typeface="+mn-lt"/>
                        <a:ea typeface="+mn-ea"/>
                        <a:cs typeface="+mn-cs"/>
                      </a:endParaRPr>
                    </a:p>
                  </a:txBody>
                  <a:tcPr/>
                </a:tc>
                <a:tc>
                  <a:txBody>
                    <a:bodyPr/>
                    <a:lstStyle/>
                    <a:p>
                      <a:pPr algn="just"/>
                      <a:endParaRPr lang="fr-FR" sz="1100" dirty="0">
                        <a:solidFill>
                          <a:srgbClr val="FF0000"/>
                        </a:solidFill>
                      </a:endParaRPr>
                    </a:p>
                  </a:txBody>
                  <a:tcPr/>
                </a:tc>
                <a:tc>
                  <a:txBody>
                    <a:bodyPr/>
                    <a:lstStyle/>
                    <a:p>
                      <a:pPr algn="just"/>
                      <a:endParaRPr lang="fr-FR" sz="1100" dirty="0">
                        <a:solidFill>
                          <a:srgbClr val="FF0000"/>
                        </a:solidFill>
                      </a:endParaRPr>
                    </a:p>
                  </a:txBody>
                  <a:tcPr/>
                </a:tc>
                <a:extLst>
                  <a:ext uri="{0D108BD9-81ED-4DB2-BD59-A6C34878D82A}">
                    <a16:rowId xmlns:a16="http://schemas.microsoft.com/office/drawing/2014/main" val="2190098482"/>
                  </a:ext>
                </a:extLst>
              </a:tr>
            </a:tbl>
          </a:graphicData>
        </a:graphic>
      </p:graphicFrame>
      <p:sp>
        <p:nvSpPr>
          <p:cNvPr id="6" name="Title 5">
            <a:extLst>
              <a:ext uri="{FF2B5EF4-FFF2-40B4-BE49-F238E27FC236}">
                <a16:creationId xmlns:a16="http://schemas.microsoft.com/office/drawing/2014/main" id="{175A89B4-2B39-BC5C-AFD8-7808A966E8BD}"/>
              </a:ext>
            </a:extLst>
          </p:cNvPr>
          <p:cNvSpPr>
            <a:spLocks noGrp="1"/>
          </p:cNvSpPr>
          <p:nvPr>
            <p:ph type="title"/>
          </p:nvPr>
        </p:nvSpPr>
        <p:spPr>
          <a:xfrm>
            <a:off x="167261" y="41612"/>
            <a:ext cx="8824339" cy="993775"/>
          </a:xfrm>
        </p:spPr>
        <p:txBody>
          <a:bodyPr>
            <a:normAutofit/>
          </a:bodyPr>
          <a:lstStyle/>
          <a:p>
            <a:r>
              <a:rPr lang="fr-FR" sz="2400" dirty="0"/>
              <a:t>ISA 720 (révisée) – les obligations de l’auditeur au regard des autres informations</a:t>
            </a:r>
            <a:endParaRPr lang="en-BE" sz="2400" dirty="0"/>
          </a:p>
        </p:txBody>
      </p:sp>
    </p:spTree>
    <p:extLst>
      <p:ext uri="{BB962C8B-B14F-4D97-AF65-F5344CB8AC3E}">
        <p14:creationId xmlns:p14="http://schemas.microsoft.com/office/powerpoint/2010/main" val="47527778"/>
      </p:ext>
    </p:extLst>
  </p:cSld>
  <p:clrMapOvr>
    <a:masterClrMapping/>
  </p:clrMapOvr>
  <p:transition spd="slow">
    <p:push dir="u"/>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a:extLst>
              <a:ext uri="{FF2B5EF4-FFF2-40B4-BE49-F238E27FC236}">
                <a16:creationId xmlns:a16="http://schemas.microsoft.com/office/drawing/2014/main" id="{D475A2F7-1362-5E76-15DA-FABA4BCD7598}"/>
              </a:ext>
            </a:extLst>
          </p:cNvPr>
          <p:cNvSpPr>
            <a:spLocks noGrp="1"/>
          </p:cNvSpPr>
          <p:nvPr>
            <p:ph type="sldNum" sz="quarter" idx="12"/>
          </p:nvPr>
        </p:nvSpPr>
        <p:spPr/>
        <p:txBody>
          <a:bodyPr/>
          <a:lstStyle/>
          <a:p>
            <a:fld id="{4643D497-C655-4B4F-9075-C2149CCBF52B}" type="slidenum">
              <a:rPr lang="fr-BE" smtClean="0"/>
              <a:t>29</a:t>
            </a:fld>
            <a:endParaRPr lang="fr-BE" dirty="0"/>
          </a:p>
        </p:txBody>
      </p:sp>
      <p:sp>
        <p:nvSpPr>
          <p:cNvPr id="10" name="ZoneTexte 9">
            <a:extLst>
              <a:ext uri="{FF2B5EF4-FFF2-40B4-BE49-F238E27FC236}">
                <a16:creationId xmlns:a16="http://schemas.microsoft.com/office/drawing/2014/main" id="{3843C52E-0729-DA06-A225-339DA9C431F0}"/>
              </a:ext>
            </a:extLst>
          </p:cNvPr>
          <p:cNvSpPr txBox="1"/>
          <p:nvPr/>
        </p:nvSpPr>
        <p:spPr>
          <a:xfrm>
            <a:off x="292991" y="992112"/>
            <a:ext cx="8348089" cy="830997"/>
          </a:xfrm>
          <a:prstGeom prst="rect">
            <a:avLst/>
          </a:prstGeom>
          <a:noFill/>
        </p:spPr>
        <p:txBody>
          <a:bodyPr wrap="square" rtlCol="0">
            <a:spAutoFit/>
          </a:bodyPr>
          <a:lstStyle/>
          <a:p>
            <a:pPr algn="l"/>
            <a:endParaRPr lang="fr-FR" sz="1600" dirty="0">
              <a:latin typeface="Calibri" panose="020F0502020204030204" pitchFamily="34" charset="0"/>
            </a:endParaRPr>
          </a:p>
          <a:p>
            <a:pPr algn="l"/>
            <a:endParaRPr lang="fr-FR" sz="1600" b="0" i="0" u="none" strike="noStrike" dirty="0">
              <a:effectLst/>
              <a:latin typeface="Calibri" panose="020F0502020204030204" pitchFamily="34" charset="0"/>
            </a:endParaRPr>
          </a:p>
          <a:p>
            <a:pPr marL="285750" indent="-285750" algn="l">
              <a:buFontTx/>
              <a:buChar char="-"/>
            </a:pPr>
            <a:endParaRPr lang="fr-FR" sz="1600" dirty="0">
              <a:solidFill>
                <a:srgbClr val="2F2B20"/>
              </a:solidFill>
              <a:latin typeface="Calibri" panose="020F0502020204030204" pitchFamily="34" charset="0"/>
            </a:endParaRPr>
          </a:p>
        </p:txBody>
      </p:sp>
      <p:graphicFrame>
        <p:nvGraphicFramePr>
          <p:cNvPr id="2" name="Tableau 4">
            <a:extLst>
              <a:ext uri="{FF2B5EF4-FFF2-40B4-BE49-F238E27FC236}">
                <a16:creationId xmlns:a16="http://schemas.microsoft.com/office/drawing/2014/main" id="{97C10196-7A08-1AA3-B778-D57E0AD067C4}"/>
              </a:ext>
            </a:extLst>
          </p:cNvPr>
          <p:cNvGraphicFramePr>
            <a:graphicFrameLocks noGrp="1"/>
          </p:cNvGraphicFramePr>
          <p:nvPr>
            <p:extLst>
              <p:ext uri="{D42A27DB-BD31-4B8C-83A1-F6EECF244321}">
                <p14:modId xmlns:p14="http://schemas.microsoft.com/office/powerpoint/2010/main" val="851558727"/>
              </p:ext>
            </p:extLst>
          </p:nvPr>
        </p:nvGraphicFramePr>
        <p:xfrm>
          <a:off x="626639" y="886294"/>
          <a:ext cx="8261127" cy="3200400"/>
        </p:xfrm>
        <a:graphic>
          <a:graphicData uri="http://schemas.openxmlformats.org/drawingml/2006/table">
            <a:tbl>
              <a:tblPr firstRow="1" bandRow="1">
                <a:tableStyleId>{5C22544A-7EE6-4342-B048-85BDC9FD1C3A}</a:tableStyleId>
              </a:tblPr>
              <a:tblGrid>
                <a:gridCol w="429003">
                  <a:extLst>
                    <a:ext uri="{9D8B030D-6E8A-4147-A177-3AD203B41FA5}">
                      <a16:colId xmlns:a16="http://schemas.microsoft.com/office/drawing/2014/main" val="4241261406"/>
                    </a:ext>
                  </a:extLst>
                </a:gridCol>
                <a:gridCol w="1143718">
                  <a:extLst>
                    <a:ext uri="{9D8B030D-6E8A-4147-A177-3AD203B41FA5}">
                      <a16:colId xmlns:a16="http://schemas.microsoft.com/office/drawing/2014/main" val="3705132759"/>
                    </a:ext>
                  </a:extLst>
                </a:gridCol>
                <a:gridCol w="3116798">
                  <a:extLst>
                    <a:ext uri="{9D8B030D-6E8A-4147-A177-3AD203B41FA5}">
                      <a16:colId xmlns:a16="http://schemas.microsoft.com/office/drawing/2014/main" val="230574239"/>
                    </a:ext>
                  </a:extLst>
                </a:gridCol>
                <a:gridCol w="1785804">
                  <a:extLst>
                    <a:ext uri="{9D8B030D-6E8A-4147-A177-3AD203B41FA5}">
                      <a16:colId xmlns:a16="http://schemas.microsoft.com/office/drawing/2014/main" val="1678887977"/>
                    </a:ext>
                  </a:extLst>
                </a:gridCol>
                <a:gridCol w="1785804">
                  <a:extLst>
                    <a:ext uri="{9D8B030D-6E8A-4147-A177-3AD203B41FA5}">
                      <a16:colId xmlns:a16="http://schemas.microsoft.com/office/drawing/2014/main" val="502491114"/>
                    </a:ext>
                  </a:extLst>
                </a:gridCol>
              </a:tblGrid>
              <a:tr h="257900">
                <a:tc>
                  <a:txBody>
                    <a:bodyPr/>
                    <a:lstStyle/>
                    <a:p>
                      <a:r>
                        <a:rPr lang="fr-FR" sz="1100" dirty="0"/>
                        <a:t>N°</a:t>
                      </a:r>
                      <a:endParaRPr lang="fr-BE" sz="1100" dirty="0"/>
                    </a:p>
                  </a:txBody>
                  <a:tcPr/>
                </a:tc>
                <a:tc>
                  <a:txBody>
                    <a:bodyPr/>
                    <a:lstStyle/>
                    <a:p>
                      <a:r>
                        <a:rPr lang="fr-FR" sz="1100" dirty="0"/>
                        <a:t>Thème</a:t>
                      </a:r>
                      <a:endParaRPr lang="fr-BE" sz="1100" dirty="0"/>
                    </a:p>
                  </a:txBody>
                  <a:tcPr/>
                </a:tc>
                <a:tc>
                  <a:txBody>
                    <a:bodyPr/>
                    <a:lstStyle/>
                    <a:p>
                      <a:r>
                        <a:rPr lang="fr-FR" sz="1100" u="none" dirty="0"/>
                        <a:t>Observation</a:t>
                      </a:r>
                      <a:endParaRPr lang="fr-BE" sz="1100" u="none" dirty="0"/>
                    </a:p>
                  </a:txBody>
                  <a:tcPr/>
                </a:tc>
                <a:tc>
                  <a:txBody>
                    <a:bodyPr/>
                    <a:lstStyle/>
                    <a:p>
                      <a:r>
                        <a:rPr lang="fr-FR" sz="1100" dirty="0"/>
                        <a:t>Management feedback</a:t>
                      </a:r>
                      <a:endParaRPr lang="fr-BE" sz="1100" dirty="0"/>
                    </a:p>
                  </a:txBody>
                  <a:tcPr/>
                </a:tc>
                <a:tc>
                  <a:txBody>
                    <a:bodyPr/>
                    <a:lstStyle/>
                    <a:p>
                      <a:r>
                        <a:rPr lang="fr-FR" sz="1100" dirty="0"/>
                        <a:t>Impact potentiel sur l’opinion (ISA 705)</a:t>
                      </a:r>
                      <a:endParaRPr lang="fr-BE" sz="1100" dirty="0"/>
                    </a:p>
                  </a:txBody>
                  <a:tcPr/>
                </a:tc>
                <a:extLst>
                  <a:ext uri="{0D108BD9-81ED-4DB2-BD59-A6C34878D82A}">
                    <a16:rowId xmlns:a16="http://schemas.microsoft.com/office/drawing/2014/main" val="2106850564"/>
                  </a:ext>
                </a:extLst>
              </a:tr>
              <a:tr h="592932">
                <a:tc>
                  <a:txBody>
                    <a:bodyPr/>
                    <a:lstStyle/>
                    <a:p>
                      <a:r>
                        <a:rPr lang="fr-FR" sz="1100" dirty="0"/>
                        <a:t>7</a:t>
                      </a:r>
                      <a:endParaRPr lang="fr-BE" sz="1100" dirty="0"/>
                    </a:p>
                  </a:txBody>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fr-BE" sz="1100" b="0" u="none" kern="1200" dirty="0">
                          <a:solidFill>
                            <a:schemeClr val="dk1"/>
                          </a:solidFill>
                          <a:effectLst/>
                          <a:latin typeface="+mn-lt"/>
                          <a:ea typeface="+mn-ea"/>
                          <a:cs typeface="+mn-cs"/>
                        </a:rPr>
                        <a:t>Rapport de gestion</a:t>
                      </a:r>
                      <a:endParaRPr lang="fr-BE" sz="1100" b="0" u="none" dirty="0"/>
                    </a:p>
                  </a:txBody>
                  <a:tcPr/>
                </a:tc>
                <a:tc>
                  <a:txBody>
                    <a:bodyPr/>
                    <a:lstStyle/>
                    <a:p>
                      <a:pPr lvl="0" algn="just"/>
                      <a:r>
                        <a:rPr kumimoji="0" lang="fr-BE" sz="1100" u="none" kern="1200" dirty="0">
                          <a:solidFill>
                            <a:schemeClr val="dk1"/>
                          </a:solidFill>
                          <a:effectLst/>
                          <a:latin typeface="+mn-lt"/>
                          <a:ea typeface="+mn-ea"/>
                          <a:cs typeface="+mn-cs"/>
                        </a:rPr>
                        <a:t>Rapport de gestion établi selon et en vertu du CSA ou sur base volontaire </a:t>
                      </a:r>
                      <a:endParaRPr kumimoji="0" lang="en-BE" sz="1100" u="none" kern="1200" dirty="0">
                        <a:solidFill>
                          <a:schemeClr val="dk1"/>
                        </a:solidFill>
                        <a:effectLst/>
                        <a:latin typeface="+mn-lt"/>
                        <a:ea typeface="+mn-ea"/>
                        <a:cs typeface="+mn-cs"/>
                      </a:endParaRPr>
                    </a:p>
                    <a:p>
                      <a:pPr lvl="0" algn="just"/>
                      <a:r>
                        <a:rPr kumimoji="0" lang="fr-BE" sz="1100" u="none" kern="1200" dirty="0">
                          <a:solidFill>
                            <a:schemeClr val="dk1"/>
                          </a:solidFill>
                          <a:effectLst/>
                          <a:latin typeface="+mn-lt"/>
                          <a:ea typeface="+mn-ea"/>
                          <a:cs typeface="+mn-cs"/>
                        </a:rPr>
                        <a:t>Respect du délai de réception du rapport de gestion : 1 mois avant l’AG en version signée par les personnes ad hoc</a:t>
                      </a:r>
                      <a:endParaRPr kumimoji="0" lang="en-BE" sz="1100" u="none" kern="1200" dirty="0">
                        <a:solidFill>
                          <a:schemeClr val="dk1"/>
                        </a:solidFill>
                        <a:effectLst/>
                        <a:latin typeface="+mn-lt"/>
                        <a:ea typeface="+mn-ea"/>
                        <a:cs typeface="+mn-cs"/>
                      </a:endParaRPr>
                    </a:p>
                    <a:p>
                      <a:pPr lvl="0" algn="just"/>
                      <a:r>
                        <a:rPr kumimoji="0" lang="fr-BE" sz="1100" u="none" kern="1200" dirty="0">
                          <a:solidFill>
                            <a:schemeClr val="dk1"/>
                          </a:solidFill>
                          <a:effectLst/>
                          <a:latin typeface="+mn-lt"/>
                          <a:ea typeface="+mn-ea"/>
                          <a:cs typeface="+mn-cs"/>
                        </a:rPr>
                        <a:t>Concordance entre les informations financières (BNB) et les informations chiffrées reprises dans le rapport de gestion</a:t>
                      </a:r>
                      <a:endParaRPr kumimoji="0" lang="en-BE" sz="1100" u="none" kern="1200" dirty="0">
                        <a:solidFill>
                          <a:schemeClr val="dk1"/>
                        </a:solidFill>
                        <a:effectLst/>
                        <a:latin typeface="+mn-lt"/>
                        <a:ea typeface="+mn-ea"/>
                        <a:cs typeface="+mn-cs"/>
                      </a:endParaRPr>
                    </a:p>
                    <a:p>
                      <a:pPr lvl="0" algn="just"/>
                      <a:r>
                        <a:rPr kumimoji="0" lang="fr-BE" sz="1100" u="none" kern="1200" dirty="0">
                          <a:solidFill>
                            <a:schemeClr val="dk1"/>
                          </a:solidFill>
                          <a:effectLst/>
                          <a:latin typeface="+mn-lt"/>
                          <a:ea typeface="+mn-ea"/>
                          <a:cs typeface="+mn-cs"/>
                        </a:rPr>
                        <a:t>Cohérence des autres informations avec les informations récoltées dans le cadre de l’audit</a:t>
                      </a:r>
                      <a:endParaRPr kumimoji="0" lang="en-BE" sz="1100" u="none" kern="1200" dirty="0">
                        <a:solidFill>
                          <a:schemeClr val="dk1"/>
                        </a:solidFill>
                        <a:effectLst/>
                        <a:latin typeface="+mn-lt"/>
                        <a:ea typeface="+mn-ea"/>
                        <a:cs typeface="+mn-cs"/>
                      </a:endParaRPr>
                    </a:p>
                    <a:p>
                      <a:pPr lvl="0" algn="just"/>
                      <a:r>
                        <a:rPr kumimoji="0" lang="fr-BE" sz="1100" u="none" kern="1200" dirty="0">
                          <a:solidFill>
                            <a:schemeClr val="dk1"/>
                          </a:solidFill>
                          <a:effectLst/>
                          <a:latin typeface="+mn-lt"/>
                          <a:ea typeface="+mn-ea"/>
                          <a:cs typeface="+mn-cs"/>
                        </a:rPr>
                        <a:t>Caractère fidèle de l’exposé de l’évolution des affaires et de la description des activités</a:t>
                      </a:r>
                      <a:endParaRPr kumimoji="0" lang="en-BE" sz="1100" u="none" kern="1200" dirty="0">
                        <a:solidFill>
                          <a:schemeClr val="dk1"/>
                        </a:solidFill>
                        <a:effectLst/>
                        <a:latin typeface="+mn-lt"/>
                        <a:ea typeface="+mn-ea"/>
                        <a:cs typeface="+mn-cs"/>
                      </a:endParaRPr>
                    </a:p>
                    <a:p>
                      <a:pPr lvl="0" algn="just"/>
                      <a:r>
                        <a:rPr kumimoji="0" lang="fr-BE" sz="1100" u="none" kern="1200" dirty="0">
                          <a:solidFill>
                            <a:schemeClr val="dk1"/>
                          </a:solidFill>
                          <a:effectLst/>
                          <a:latin typeface="+mn-lt"/>
                          <a:ea typeface="+mn-ea"/>
                          <a:cs typeface="+mn-cs"/>
                        </a:rPr>
                        <a:t>Description cohérente des incertitudes auxquelles la société est exposée</a:t>
                      </a:r>
                      <a:endParaRPr kumimoji="0" lang="en-BE" sz="1100" u="none" kern="1200" dirty="0">
                        <a:solidFill>
                          <a:schemeClr val="dk1"/>
                        </a:solidFill>
                        <a:effectLst/>
                        <a:latin typeface="+mn-lt"/>
                        <a:ea typeface="+mn-ea"/>
                        <a:cs typeface="+mn-cs"/>
                      </a:endParaRPr>
                    </a:p>
                    <a:p>
                      <a:pPr lvl="0" algn="just"/>
                      <a:r>
                        <a:rPr kumimoji="0" lang="fr-BE" sz="1100" u="none" kern="1200" dirty="0">
                          <a:solidFill>
                            <a:schemeClr val="dk1"/>
                          </a:solidFill>
                          <a:effectLst/>
                          <a:latin typeface="+mn-lt"/>
                          <a:ea typeface="+mn-ea"/>
                          <a:cs typeface="+mn-cs"/>
                        </a:rPr>
                        <a:t>Caractère exhaustif de la description des événements post-clôture</a:t>
                      </a:r>
                      <a:endParaRPr kumimoji="0" lang="en-BE" sz="1100" u="none" kern="1200" dirty="0">
                        <a:solidFill>
                          <a:schemeClr val="dk1"/>
                        </a:solidFill>
                        <a:effectLst/>
                        <a:latin typeface="+mn-lt"/>
                        <a:ea typeface="+mn-ea"/>
                        <a:cs typeface="+mn-cs"/>
                      </a:endParaRPr>
                    </a:p>
                  </a:txBody>
                  <a:tcPr/>
                </a:tc>
                <a:tc>
                  <a:txBody>
                    <a:bodyPr/>
                    <a:lstStyle/>
                    <a:p>
                      <a:pPr algn="just"/>
                      <a:endParaRPr lang="fr-FR" sz="1100" dirty="0">
                        <a:solidFill>
                          <a:srgbClr val="FF0000"/>
                        </a:solidFill>
                      </a:endParaRPr>
                    </a:p>
                  </a:txBody>
                  <a:tcPr/>
                </a:tc>
                <a:tc>
                  <a:txBody>
                    <a:bodyPr/>
                    <a:lstStyle/>
                    <a:p>
                      <a:pPr algn="just"/>
                      <a:endParaRPr lang="fr-FR" sz="1100" dirty="0">
                        <a:solidFill>
                          <a:srgbClr val="FF0000"/>
                        </a:solidFill>
                      </a:endParaRPr>
                    </a:p>
                  </a:txBody>
                  <a:tcPr/>
                </a:tc>
                <a:extLst>
                  <a:ext uri="{0D108BD9-81ED-4DB2-BD59-A6C34878D82A}">
                    <a16:rowId xmlns:a16="http://schemas.microsoft.com/office/drawing/2014/main" val="2156956885"/>
                  </a:ext>
                </a:extLst>
              </a:tr>
            </a:tbl>
          </a:graphicData>
        </a:graphic>
      </p:graphicFrame>
      <p:sp>
        <p:nvSpPr>
          <p:cNvPr id="7" name="Title 5">
            <a:extLst>
              <a:ext uri="{FF2B5EF4-FFF2-40B4-BE49-F238E27FC236}">
                <a16:creationId xmlns:a16="http://schemas.microsoft.com/office/drawing/2014/main" id="{34157D76-A26C-33A4-70A2-6F9CC046ECAD}"/>
              </a:ext>
            </a:extLst>
          </p:cNvPr>
          <p:cNvSpPr txBox="1">
            <a:spLocks/>
          </p:cNvSpPr>
          <p:nvPr/>
        </p:nvSpPr>
        <p:spPr>
          <a:xfrm>
            <a:off x="167261" y="41612"/>
            <a:ext cx="8824339" cy="993775"/>
          </a:xfrm>
          <a:prstGeom prst="rect">
            <a:avLst/>
          </a:prstGeom>
        </p:spPr>
        <p:txBody>
          <a:bodyPr vert="horz" lIns="91440" tIns="45720" rIns="91440" bIns="45720" rtlCol="0" anchor="ctr">
            <a:normAutofit/>
          </a:bodyPr>
          <a:lstStyle>
            <a:lvl1pPr algn="ctr" defTabSz="914400" rtl="0" eaLnBrk="1" latinLnBrk="0" hangingPunct="1">
              <a:lnSpc>
                <a:spcPct val="90000"/>
              </a:lnSpc>
              <a:spcBef>
                <a:spcPct val="0"/>
              </a:spcBef>
              <a:buNone/>
              <a:defRPr sz="2800" b="1" kern="1200">
                <a:solidFill>
                  <a:schemeClr val="tx1"/>
                </a:solidFill>
                <a:latin typeface="+mj-lt"/>
                <a:ea typeface="+mj-ea"/>
                <a:cs typeface="+mj-cs"/>
              </a:defRPr>
            </a:lvl1pPr>
          </a:lstStyle>
          <a:p>
            <a:r>
              <a:rPr lang="fr-FR" sz="2400" dirty="0"/>
              <a:t>ISA 720 (révisée) – les obligations de l’auditeur au regard des autres informations</a:t>
            </a:r>
            <a:endParaRPr lang="en-BE" sz="2400" dirty="0"/>
          </a:p>
        </p:txBody>
      </p:sp>
    </p:spTree>
    <p:extLst>
      <p:ext uri="{BB962C8B-B14F-4D97-AF65-F5344CB8AC3E}">
        <p14:creationId xmlns:p14="http://schemas.microsoft.com/office/powerpoint/2010/main" val="3186978943"/>
      </p:ext>
    </p:extLst>
  </p:cSld>
  <p:clrMapOvr>
    <a:masterClrMapping/>
  </p:clrMapOvr>
  <p:transition spd="slow">
    <p:push dir="u"/>
  </p:transition>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6" name="Rectangle 15">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51435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8" name="Rectangle 17">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51435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057563" y="1057562"/>
            <a:ext cx="5143500" cy="3028377"/>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057564" y="1065164"/>
            <a:ext cx="5143499" cy="302837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575942" y="2691064"/>
            <a:ext cx="1876484" cy="302838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Freeform: Shape 18">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376302" y="727288"/>
            <a:ext cx="2925267" cy="3134219"/>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1" name="Rectangle 20">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057570" y="1049957"/>
            <a:ext cx="5143502" cy="3028376"/>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re 1">
            <a:extLst>
              <a:ext uri="{FF2B5EF4-FFF2-40B4-BE49-F238E27FC236}">
                <a16:creationId xmlns:a16="http://schemas.microsoft.com/office/drawing/2014/main" id="{13CA9DDE-7938-B87A-9DDB-02D5D40C63B7}"/>
              </a:ext>
            </a:extLst>
          </p:cNvPr>
          <p:cNvSpPr>
            <a:spLocks noGrp="1"/>
          </p:cNvSpPr>
          <p:nvPr>
            <p:ph type="title"/>
          </p:nvPr>
        </p:nvSpPr>
        <p:spPr>
          <a:xfrm>
            <a:off x="350041" y="23521"/>
            <a:ext cx="2401025" cy="2540623"/>
          </a:xfrm>
        </p:spPr>
        <p:txBody>
          <a:bodyPr anchor="b">
            <a:normAutofit/>
          </a:bodyPr>
          <a:lstStyle/>
          <a:p>
            <a:pPr algn="r"/>
            <a:r>
              <a:rPr lang="fr-FR" sz="2400" b="1" dirty="0">
                <a:solidFill>
                  <a:srgbClr val="FFFFFF"/>
                </a:solidFill>
              </a:rPr>
              <a:t>Objectif de l’audit</a:t>
            </a:r>
            <a:endParaRPr lang="fr-BE" sz="2400" b="1" dirty="0">
              <a:solidFill>
                <a:srgbClr val="FFFFFF"/>
              </a:solidFill>
            </a:endParaRPr>
          </a:p>
        </p:txBody>
      </p:sp>
      <p:sp>
        <p:nvSpPr>
          <p:cNvPr id="3" name="Espace réservé du contenu 2">
            <a:extLst>
              <a:ext uri="{FF2B5EF4-FFF2-40B4-BE49-F238E27FC236}">
                <a16:creationId xmlns:a16="http://schemas.microsoft.com/office/drawing/2014/main" id="{C67557DA-8984-998B-1F2A-7399FD9B2946}"/>
              </a:ext>
            </a:extLst>
          </p:cNvPr>
          <p:cNvSpPr>
            <a:spLocks noGrp="1"/>
          </p:cNvSpPr>
          <p:nvPr>
            <p:ph idx="1"/>
          </p:nvPr>
        </p:nvSpPr>
        <p:spPr>
          <a:xfrm>
            <a:off x="3607694" y="487110"/>
            <a:ext cx="4916510" cy="4159535"/>
          </a:xfrm>
        </p:spPr>
        <p:txBody>
          <a:bodyPr anchor="ctr">
            <a:normAutofit/>
          </a:bodyPr>
          <a:lstStyle/>
          <a:p>
            <a:pPr marL="0" indent="0" algn="just">
              <a:buNone/>
            </a:pPr>
            <a:r>
              <a:rPr lang="fr-FR" sz="1500" dirty="0">
                <a:effectLst/>
                <a:latin typeface="Calibri" panose="020F0502020204030204" pitchFamily="34" charset="0"/>
                <a:ea typeface="Times New Roman" panose="02020603050405020304" pitchFamily="18" charset="0"/>
                <a:cs typeface="Times New Roman" panose="02020603050405020304" pitchFamily="18" charset="0"/>
              </a:rPr>
              <a:t>L’objectif d’une mission d’audit est d’obtenir une assurance raisonnable que les états financiers n’incluent pas d’anomalies significatives résultant d’erreurs ou de fraudes. L’approche d’audit repose sur une approche basée sur les risques.</a:t>
            </a:r>
            <a:endParaRPr lang="fr-BE" sz="1500" dirty="0"/>
          </a:p>
        </p:txBody>
      </p:sp>
      <p:sp>
        <p:nvSpPr>
          <p:cNvPr id="4" name="Espace réservé du numéro de diapositive 3">
            <a:extLst>
              <a:ext uri="{FF2B5EF4-FFF2-40B4-BE49-F238E27FC236}">
                <a16:creationId xmlns:a16="http://schemas.microsoft.com/office/drawing/2014/main" id="{EFDD4EAA-D40C-4917-CF18-8FBF01901757}"/>
              </a:ext>
            </a:extLst>
          </p:cNvPr>
          <p:cNvSpPr>
            <a:spLocks noGrp="1"/>
          </p:cNvSpPr>
          <p:nvPr>
            <p:ph type="sldNum" sz="quarter" idx="12"/>
          </p:nvPr>
        </p:nvSpPr>
        <p:spPr>
          <a:xfrm>
            <a:off x="8778240" y="4841748"/>
            <a:ext cx="336042" cy="273843"/>
          </a:xfrm>
        </p:spPr>
        <p:txBody>
          <a:bodyPr>
            <a:normAutofit/>
          </a:bodyPr>
          <a:lstStyle/>
          <a:p>
            <a:pPr>
              <a:spcAft>
                <a:spcPts val="600"/>
              </a:spcAft>
            </a:pPr>
            <a:fld id="{BA5C1104-F897-4EEC-9A43-EF84856E00A4}" type="slidenum">
              <a:rPr lang="fr-BE" sz="800">
                <a:solidFill>
                  <a:schemeClr val="tx1">
                    <a:lumMod val="50000"/>
                    <a:lumOff val="50000"/>
                  </a:schemeClr>
                </a:solidFill>
              </a:rPr>
              <a:pPr>
                <a:spcAft>
                  <a:spcPts val="600"/>
                </a:spcAft>
              </a:pPr>
              <a:t>3</a:t>
            </a:fld>
            <a:endParaRPr lang="fr-BE" sz="800">
              <a:solidFill>
                <a:schemeClr val="tx1">
                  <a:lumMod val="50000"/>
                  <a:lumOff val="50000"/>
                </a:schemeClr>
              </a:solidFill>
            </a:endParaRPr>
          </a:p>
        </p:txBody>
      </p:sp>
    </p:spTree>
    <p:extLst>
      <p:ext uri="{BB962C8B-B14F-4D97-AF65-F5344CB8AC3E}">
        <p14:creationId xmlns:p14="http://schemas.microsoft.com/office/powerpoint/2010/main" val="251235907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a:extLst>
              <a:ext uri="{FF2B5EF4-FFF2-40B4-BE49-F238E27FC236}">
                <a16:creationId xmlns:a16="http://schemas.microsoft.com/office/drawing/2014/main" id="{D475A2F7-1362-5E76-15DA-FABA4BCD7598}"/>
              </a:ext>
            </a:extLst>
          </p:cNvPr>
          <p:cNvSpPr>
            <a:spLocks noGrp="1"/>
          </p:cNvSpPr>
          <p:nvPr>
            <p:ph type="sldNum" sz="quarter" idx="12"/>
          </p:nvPr>
        </p:nvSpPr>
        <p:spPr/>
        <p:txBody>
          <a:bodyPr/>
          <a:lstStyle/>
          <a:p>
            <a:fld id="{4643D497-C655-4B4F-9075-C2149CCBF52B}" type="slidenum">
              <a:rPr lang="fr-BE" smtClean="0"/>
              <a:t>30</a:t>
            </a:fld>
            <a:endParaRPr lang="fr-BE" dirty="0"/>
          </a:p>
        </p:txBody>
      </p:sp>
      <p:sp>
        <p:nvSpPr>
          <p:cNvPr id="10" name="ZoneTexte 9">
            <a:extLst>
              <a:ext uri="{FF2B5EF4-FFF2-40B4-BE49-F238E27FC236}">
                <a16:creationId xmlns:a16="http://schemas.microsoft.com/office/drawing/2014/main" id="{3843C52E-0729-DA06-A225-339DA9C431F0}"/>
              </a:ext>
            </a:extLst>
          </p:cNvPr>
          <p:cNvSpPr txBox="1"/>
          <p:nvPr/>
        </p:nvSpPr>
        <p:spPr>
          <a:xfrm>
            <a:off x="292991" y="992112"/>
            <a:ext cx="8348089" cy="830997"/>
          </a:xfrm>
          <a:prstGeom prst="rect">
            <a:avLst/>
          </a:prstGeom>
          <a:noFill/>
        </p:spPr>
        <p:txBody>
          <a:bodyPr wrap="square" rtlCol="0">
            <a:spAutoFit/>
          </a:bodyPr>
          <a:lstStyle/>
          <a:p>
            <a:pPr algn="l"/>
            <a:endParaRPr lang="fr-FR" sz="1600" dirty="0">
              <a:latin typeface="Calibri" panose="020F0502020204030204" pitchFamily="34" charset="0"/>
            </a:endParaRPr>
          </a:p>
          <a:p>
            <a:pPr algn="l"/>
            <a:endParaRPr lang="fr-FR" sz="1600" b="0" i="0" u="none" strike="noStrike" dirty="0">
              <a:effectLst/>
              <a:latin typeface="Calibri" panose="020F0502020204030204" pitchFamily="34" charset="0"/>
            </a:endParaRPr>
          </a:p>
          <a:p>
            <a:pPr marL="285750" indent="-285750" algn="l">
              <a:buFontTx/>
              <a:buChar char="-"/>
            </a:pPr>
            <a:endParaRPr lang="fr-FR" sz="1600" dirty="0">
              <a:solidFill>
                <a:srgbClr val="2F2B20"/>
              </a:solidFill>
              <a:latin typeface="Calibri" panose="020F0502020204030204" pitchFamily="34" charset="0"/>
            </a:endParaRPr>
          </a:p>
        </p:txBody>
      </p:sp>
      <p:graphicFrame>
        <p:nvGraphicFramePr>
          <p:cNvPr id="2" name="Tableau 4">
            <a:extLst>
              <a:ext uri="{FF2B5EF4-FFF2-40B4-BE49-F238E27FC236}">
                <a16:creationId xmlns:a16="http://schemas.microsoft.com/office/drawing/2014/main" id="{97C10196-7A08-1AA3-B778-D57E0AD067C4}"/>
              </a:ext>
            </a:extLst>
          </p:cNvPr>
          <p:cNvGraphicFramePr>
            <a:graphicFrameLocks noGrp="1"/>
          </p:cNvGraphicFramePr>
          <p:nvPr>
            <p:extLst>
              <p:ext uri="{D42A27DB-BD31-4B8C-83A1-F6EECF244321}">
                <p14:modId xmlns:p14="http://schemas.microsoft.com/office/powerpoint/2010/main" val="4040419029"/>
              </p:ext>
            </p:extLst>
          </p:nvPr>
        </p:nvGraphicFramePr>
        <p:xfrm>
          <a:off x="325648" y="886294"/>
          <a:ext cx="8382381" cy="3032760"/>
        </p:xfrm>
        <a:graphic>
          <a:graphicData uri="http://schemas.openxmlformats.org/drawingml/2006/table">
            <a:tbl>
              <a:tblPr firstRow="1" bandRow="1">
                <a:tableStyleId>{5C22544A-7EE6-4342-B048-85BDC9FD1C3A}</a:tableStyleId>
              </a:tblPr>
              <a:tblGrid>
                <a:gridCol w="429557">
                  <a:extLst>
                    <a:ext uri="{9D8B030D-6E8A-4147-A177-3AD203B41FA5}">
                      <a16:colId xmlns:a16="http://schemas.microsoft.com/office/drawing/2014/main" val="4241261406"/>
                    </a:ext>
                  </a:extLst>
                </a:gridCol>
                <a:gridCol w="1149725">
                  <a:extLst>
                    <a:ext uri="{9D8B030D-6E8A-4147-A177-3AD203B41FA5}">
                      <a16:colId xmlns:a16="http://schemas.microsoft.com/office/drawing/2014/main" val="3705132759"/>
                    </a:ext>
                  </a:extLst>
                </a:gridCol>
                <a:gridCol w="3170245">
                  <a:extLst>
                    <a:ext uri="{9D8B030D-6E8A-4147-A177-3AD203B41FA5}">
                      <a16:colId xmlns:a16="http://schemas.microsoft.com/office/drawing/2014/main" val="230574239"/>
                    </a:ext>
                  </a:extLst>
                </a:gridCol>
                <a:gridCol w="1816427">
                  <a:extLst>
                    <a:ext uri="{9D8B030D-6E8A-4147-A177-3AD203B41FA5}">
                      <a16:colId xmlns:a16="http://schemas.microsoft.com/office/drawing/2014/main" val="2227930021"/>
                    </a:ext>
                  </a:extLst>
                </a:gridCol>
                <a:gridCol w="1816427">
                  <a:extLst>
                    <a:ext uri="{9D8B030D-6E8A-4147-A177-3AD203B41FA5}">
                      <a16:colId xmlns:a16="http://schemas.microsoft.com/office/drawing/2014/main" val="502491114"/>
                    </a:ext>
                  </a:extLst>
                </a:gridCol>
              </a:tblGrid>
              <a:tr h="257900">
                <a:tc>
                  <a:txBody>
                    <a:bodyPr/>
                    <a:lstStyle/>
                    <a:p>
                      <a:r>
                        <a:rPr lang="fr-FR" sz="1100" dirty="0"/>
                        <a:t>N°</a:t>
                      </a:r>
                      <a:endParaRPr lang="fr-BE" sz="1100" dirty="0"/>
                    </a:p>
                  </a:txBody>
                  <a:tcPr/>
                </a:tc>
                <a:tc>
                  <a:txBody>
                    <a:bodyPr/>
                    <a:lstStyle/>
                    <a:p>
                      <a:r>
                        <a:rPr lang="fr-FR" sz="1100" dirty="0"/>
                        <a:t>Thème</a:t>
                      </a:r>
                      <a:endParaRPr lang="fr-BE" sz="1100" dirty="0"/>
                    </a:p>
                  </a:txBody>
                  <a:tcPr/>
                </a:tc>
                <a:tc>
                  <a:txBody>
                    <a:bodyPr/>
                    <a:lstStyle/>
                    <a:p>
                      <a:r>
                        <a:rPr lang="fr-FR" sz="1100" u="none" dirty="0"/>
                        <a:t>Observation</a:t>
                      </a:r>
                      <a:endParaRPr lang="fr-BE" sz="1100" u="none" dirty="0"/>
                    </a:p>
                  </a:txBody>
                  <a:tcPr/>
                </a:tc>
                <a:tc>
                  <a:txBody>
                    <a:bodyPr/>
                    <a:lstStyle/>
                    <a:p>
                      <a:r>
                        <a:rPr lang="fr-FR" sz="1100" dirty="0"/>
                        <a:t>Management feedback</a:t>
                      </a:r>
                      <a:endParaRPr lang="fr-BE" sz="1100" dirty="0"/>
                    </a:p>
                  </a:txBody>
                  <a:tcPr/>
                </a:tc>
                <a:tc>
                  <a:txBody>
                    <a:bodyPr/>
                    <a:lstStyle/>
                    <a:p>
                      <a:r>
                        <a:rPr lang="fr-FR" sz="1100" dirty="0"/>
                        <a:t>Impact potentiel sur l’opinion (ISA 705)</a:t>
                      </a:r>
                      <a:endParaRPr lang="fr-BE" sz="1100" dirty="0"/>
                    </a:p>
                  </a:txBody>
                  <a:tcPr/>
                </a:tc>
                <a:extLst>
                  <a:ext uri="{0D108BD9-81ED-4DB2-BD59-A6C34878D82A}">
                    <a16:rowId xmlns:a16="http://schemas.microsoft.com/office/drawing/2014/main" val="2106850564"/>
                  </a:ext>
                </a:extLst>
              </a:tr>
              <a:tr h="592932">
                <a:tc>
                  <a:txBody>
                    <a:bodyPr/>
                    <a:lstStyle/>
                    <a:p>
                      <a:r>
                        <a:rPr lang="fr-FR" sz="1100" dirty="0"/>
                        <a:t>7</a:t>
                      </a:r>
                      <a:endParaRPr lang="fr-BE" sz="1100" dirty="0"/>
                    </a:p>
                  </a:txBody>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fr-BE" sz="1100" b="0" u="none" kern="1200" dirty="0">
                          <a:solidFill>
                            <a:schemeClr val="dk1"/>
                          </a:solidFill>
                          <a:effectLst/>
                          <a:latin typeface="+mn-lt"/>
                          <a:ea typeface="+mn-ea"/>
                          <a:cs typeface="+mn-cs"/>
                        </a:rPr>
                        <a:t>Rapport de gestion</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fr-BE" sz="1100" b="0" u="none" kern="1200" dirty="0">
                          <a:solidFill>
                            <a:schemeClr val="dk1"/>
                          </a:solidFill>
                          <a:effectLst/>
                          <a:latin typeface="+mn-lt"/>
                          <a:ea typeface="+mn-ea"/>
                          <a:cs typeface="+mn-cs"/>
                        </a:rPr>
                        <a:t>(suite)</a:t>
                      </a:r>
                      <a:endParaRPr lang="fr-BE" sz="1100" b="0" u="none" dirty="0"/>
                    </a:p>
                  </a:txBody>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fr-BE" sz="1100" u="none" kern="1200" dirty="0">
                          <a:solidFill>
                            <a:schemeClr val="dk1"/>
                          </a:solidFill>
                          <a:effectLst/>
                          <a:latin typeface="+mn-lt"/>
                          <a:ea typeface="+mn-ea"/>
                          <a:cs typeface="+mn-cs"/>
                        </a:rPr>
                        <a:t>Caractère exhaustif de la description des événements pouvant avoir une influence notable sur le développement de la société</a:t>
                      </a:r>
                      <a:endParaRPr kumimoji="0" lang="en-BE" sz="1100" u="none" kern="1200" dirty="0">
                        <a:solidFill>
                          <a:schemeClr val="dk1"/>
                        </a:solidFill>
                        <a:effectLst/>
                        <a:latin typeface="+mn-lt"/>
                        <a:ea typeface="+mn-ea"/>
                        <a:cs typeface="+mn-cs"/>
                      </a:endParaRPr>
                    </a:p>
                    <a:p>
                      <a:pPr lvl="0" algn="just"/>
                      <a:r>
                        <a:rPr kumimoji="0" lang="fr-BE" sz="1100" u="none" kern="1200" dirty="0">
                          <a:solidFill>
                            <a:schemeClr val="dk1"/>
                          </a:solidFill>
                          <a:effectLst/>
                          <a:latin typeface="+mn-lt"/>
                          <a:ea typeface="+mn-ea"/>
                          <a:cs typeface="+mn-cs"/>
                        </a:rPr>
                        <a:t>Caractère pertinent et cohérent de la situation des succursales</a:t>
                      </a:r>
                      <a:endParaRPr kumimoji="0" lang="en-BE" sz="1100" u="none" kern="1200" dirty="0">
                        <a:solidFill>
                          <a:schemeClr val="dk1"/>
                        </a:solidFill>
                        <a:effectLst/>
                        <a:latin typeface="+mn-lt"/>
                        <a:ea typeface="+mn-ea"/>
                        <a:cs typeface="+mn-cs"/>
                      </a:endParaRPr>
                    </a:p>
                    <a:p>
                      <a:pPr lvl="0" algn="just"/>
                      <a:r>
                        <a:rPr kumimoji="0" lang="fr-BE" sz="1100" u="none" kern="1200" dirty="0">
                          <a:solidFill>
                            <a:schemeClr val="dk1"/>
                          </a:solidFill>
                          <a:effectLst/>
                          <a:latin typeface="+mn-lt"/>
                          <a:ea typeface="+mn-ea"/>
                          <a:cs typeface="+mn-cs"/>
                        </a:rPr>
                        <a:t>Recherche et développement et impact financier</a:t>
                      </a:r>
                      <a:endParaRPr kumimoji="0" lang="en-BE" sz="1100" u="none" kern="1200" dirty="0">
                        <a:solidFill>
                          <a:schemeClr val="dk1"/>
                        </a:solidFill>
                        <a:effectLst/>
                        <a:latin typeface="+mn-lt"/>
                        <a:ea typeface="+mn-ea"/>
                        <a:cs typeface="+mn-cs"/>
                      </a:endParaRPr>
                    </a:p>
                    <a:p>
                      <a:pPr lvl="0" algn="just"/>
                      <a:r>
                        <a:rPr kumimoji="0" lang="fr-BE" sz="1100" u="none" kern="1200" dirty="0">
                          <a:solidFill>
                            <a:schemeClr val="dk1"/>
                          </a:solidFill>
                          <a:effectLst/>
                          <a:latin typeface="+mn-lt"/>
                          <a:ea typeface="+mn-ea"/>
                          <a:cs typeface="+mn-cs"/>
                        </a:rPr>
                        <a:t>Caractère complet de la description de l’exposition aux risques financiers et de la couverture par les instruments financiers</a:t>
                      </a:r>
                      <a:endParaRPr kumimoji="0" lang="en-BE" sz="1100" u="none" kern="1200" dirty="0">
                        <a:solidFill>
                          <a:schemeClr val="dk1"/>
                        </a:solidFill>
                        <a:effectLst/>
                        <a:latin typeface="+mn-lt"/>
                        <a:ea typeface="+mn-ea"/>
                        <a:cs typeface="+mn-cs"/>
                      </a:endParaRPr>
                    </a:p>
                    <a:p>
                      <a:pPr lvl="0" algn="just"/>
                      <a:r>
                        <a:rPr kumimoji="0" lang="fr-BE" sz="1100" u="none" kern="1200" dirty="0">
                          <a:solidFill>
                            <a:schemeClr val="dk1"/>
                          </a:solidFill>
                          <a:effectLst/>
                          <a:latin typeface="+mn-lt"/>
                          <a:ea typeface="+mn-ea"/>
                          <a:cs typeface="+mn-cs"/>
                        </a:rPr>
                        <a:t>Caractère complet, exhaustif et cohérent des autres informations à y inclure :</a:t>
                      </a:r>
                      <a:endParaRPr kumimoji="0" lang="en-BE" sz="1100" u="none" kern="1200" dirty="0">
                        <a:solidFill>
                          <a:schemeClr val="dk1"/>
                        </a:solidFill>
                        <a:effectLst/>
                        <a:latin typeface="+mn-lt"/>
                        <a:ea typeface="+mn-ea"/>
                        <a:cs typeface="+mn-cs"/>
                      </a:endParaRPr>
                    </a:p>
                    <a:p>
                      <a:pPr lvl="1" algn="just"/>
                      <a:r>
                        <a:rPr kumimoji="0" lang="fr-BE" sz="1100" u="none" kern="1200" dirty="0">
                          <a:solidFill>
                            <a:schemeClr val="dk1"/>
                          </a:solidFill>
                          <a:effectLst/>
                          <a:latin typeface="+mn-lt"/>
                          <a:ea typeface="+mn-ea"/>
                          <a:cs typeface="+mn-cs"/>
                        </a:rPr>
                        <a:t>Conflit d’intérêts</a:t>
                      </a:r>
                      <a:endParaRPr kumimoji="0" lang="en-BE" sz="1100" u="none" kern="1200" dirty="0">
                        <a:solidFill>
                          <a:schemeClr val="dk1"/>
                        </a:solidFill>
                        <a:effectLst/>
                        <a:latin typeface="+mn-lt"/>
                        <a:ea typeface="+mn-ea"/>
                        <a:cs typeface="+mn-cs"/>
                      </a:endParaRPr>
                    </a:p>
                    <a:p>
                      <a:pPr lvl="1" algn="just"/>
                      <a:r>
                        <a:rPr kumimoji="0" lang="fr-BE" sz="1100" u="none" kern="1200" dirty="0">
                          <a:solidFill>
                            <a:schemeClr val="dk1"/>
                          </a:solidFill>
                          <a:effectLst/>
                          <a:latin typeface="+mn-lt"/>
                          <a:ea typeface="+mn-ea"/>
                          <a:cs typeface="+mn-cs"/>
                        </a:rPr>
                        <a:t>Acquisition d’actions propres et impact sur les comptes</a:t>
                      </a:r>
                      <a:endParaRPr kumimoji="0" lang="en-BE" sz="1100" u="none" kern="1200" dirty="0">
                        <a:solidFill>
                          <a:schemeClr val="dk1"/>
                        </a:solidFill>
                        <a:effectLst/>
                        <a:latin typeface="+mn-lt"/>
                        <a:ea typeface="+mn-ea"/>
                        <a:cs typeface="+mn-cs"/>
                      </a:endParaRPr>
                    </a:p>
                    <a:p>
                      <a:pPr algn="just"/>
                      <a:r>
                        <a:rPr kumimoji="0" lang="fr-BE" sz="1100" u="none" kern="1200" dirty="0">
                          <a:solidFill>
                            <a:schemeClr val="dk1"/>
                          </a:solidFill>
                          <a:effectLst/>
                          <a:latin typeface="+mn-lt"/>
                          <a:ea typeface="+mn-ea"/>
                          <a:cs typeface="+mn-cs"/>
                        </a:rPr>
                        <a:t>Augmentation de capital et parts bénéficiaires</a:t>
                      </a:r>
                      <a:endParaRPr kumimoji="0" lang="en-BE" sz="1100" b="0" u="none" kern="1200" dirty="0">
                        <a:solidFill>
                          <a:schemeClr val="dk1"/>
                        </a:solidFill>
                        <a:effectLst/>
                        <a:latin typeface="+mn-lt"/>
                        <a:ea typeface="+mn-ea"/>
                        <a:cs typeface="+mn-cs"/>
                      </a:endParaRPr>
                    </a:p>
                  </a:txBody>
                  <a:tcPr/>
                </a:tc>
                <a:tc>
                  <a:txBody>
                    <a:bodyPr/>
                    <a:lstStyle/>
                    <a:p>
                      <a:pPr algn="just"/>
                      <a:endParaRPr lang="fr-FR" sz="1100" dirty="0">
                        <a:solidFill>
                          <a:srgbClr val="FF0000"/>
                        </a:solidFill>
                      </a:endParaRPr>
                    </a:p>
                  </a:txBody>
                  <a:tcPr/>
                </a:tc>
                <a:tc>
                  <a:txBody>
                    <a:bodyPr/>
                    <a:lstStyle/>
                    <a:p>
                      <a:endParaRPr lang="fr-FR" sz="1100" dirty="0">
                        <a:solidFill>
                          <a:srgbClr val="FF0000"/>
                        </a:solidFill>
                      </a:endParaRPr>
                    </a:p>
                  </a:txBody>
                  <a:tcPr/>
                </a:tc>
                <a:extLst>
                  <a:ext uri="{0D108BD9-81ED-4DB2-BD59-A6C34878D82A}">
                    <a16:rowId xmlns:a16="http://schemas.microsoft.com/office/drawing/2014/main" val="2156956885"/>
                  </a:ext>
                </a:extLst>
              </a:tr>
            </a:tbl>
          </a:graphicData>
        </a:graphic>
      </p:graphicFrame>
      <p:sp>
        <p:nvSpPr>
          <p:cNvPr id="7" name="Title 5">
            <a:extLst>
              <a:ext uri="{FF2B5EF4-FFF2-40B4-BE49-F238E27FC236}">
                <a16:creationId xmlns:a16="http://schemas.microsoft.com/office/drawing/2014/main" id="{76ED787A-622D-32B1-4B8F-059697749A60}"/>
              </a:ext>
            </a:extLst>
          </p:cNvPr>
          <p:cNvSpPr>
            <a:spLocks noGrp="1"/>
          </p:cNvSpPr>
          <p:nvPr>
            <p:ph type="title"/>
          </p:nvPr>
        </p:nvSpPr>
        <p:spPr>
          <a:xfrm>
            <a:off x="167261" y="41612"/>
            <a:ext cx="8824339" cy="993775"/>
          </a:xfrm>
        </p:spPr>
        <p:txBody>
          <a:bodyPr>
            <a:normAutofit/>
          </a:bodyPr>
          <a:lstStyle/>
          <a:p>
            <a:r>
              <a:rPr lang="fr-FR" sz="2400" dirty="0"/>
              <a:t>ISA 720 (révisée) – les obligations de l’auditeur au regard des autres informations</a:t>
            </a:r>
            <a:endParaRPr lang="en-BE" sz="2400" dirty="0"/>
          </a:p>
        </p:txBody>
      </p:sp>
    </p:spTree>
    <p:extLst>
      <p:ext uri="{BB962C8B-B14F-4D97-AF65-F5344CB8AC3E}">
        <p14:creationId xmlns:p14="http://schemas.microsoft.com/office/powerpoint/2010/main" val="3108779796"/>
      </p:ext>
    </p:extLst>
  </p:cSld>
  <p:clrMapOvr>
    <a:masterClrMapping/>
  </p:clrMapOvr>
  <p:transition spd="slow">
    <p:push dir="u"/>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a:extLst>
              <a:ext uri="{FF2B5EF4-FFF2-40B4-BE49-F238E27FC236}">
                <a16:creationId xmlns:a16="http://schemas.microsoft.com/office/drawing/2014/main" id="{D475A2F7-1362-5E76-15DA-FABA4BCD7598}"/>
              </a:ext>
            </a:extLst>
          </p:cNvPr>
          <p:cNvSpPr>
            <a:spLocks noGrp="1"/>
          </p:cNvSpPr>
          <p:nvPr>
            <p:ph type="sldNum" sz="quarter" idx="12"/>
          </p:nvPr>
        </p:nvSpPr>
        <p:spPr/>
        <p:txBody>
          <a:bodyPr/>
          <a:lstStyle/>
          <a:p>
            <a:fld id="{4643D497-C655-4B4F-9075-C2149CCBF52B}" type="slidenum">
              <a:rPr lang="fr-BE" smtClean="0"/>
              <a:t>31</a:t>
            </a:fld>
            <a:endParaRPr lang="fr-BE" dirty="0"/>
          </a:p>
        </p:txBody>
      </p:sp>
      <p:sp>
        <p:nvSpPr>
          <p:cNvPr id="10" name="ZoneTexte 9">
            <a:extLst>
              <a:ext uri="{FF2B5EF4-FFF2-40B4-BE49-F238E27FC236}">
                <a16:creationId xmlns:a16="http://schemas.microsoft.com/office/drawing/2014/main" id="{3843C52E-0729-DA06-A225-339DA9C431F0}"/>
              </a:ext>
            </a:extLst>
          </p:cNvPr>
          <p:cNvSpPr txBox="1"/>
          <p:nvPr/>
        </p:nvSpPr>
        <p:spPr>
          <a:xfrm>
            <a:off x="292991" y="992112"/>
            <a:ext cx="8348089" cy="830997"/>
          </a:xfrm>
          <a:prstGeom prst="rect">
            <a:avLst/>
          </a:prstGeom>
          <a:noFill/>
        </p:spPr>
        <p:txBody>
          <a:bodyPr wrap="square" rtlCol="0">
            <a:spAutoFit/>
          </a:bodyPr>
          <a:lstStyle/>
          <a:p>
            <a:pPr algn="l"/>
            <a:endParaRPr lang="fr-FR" sz="1600" dirty="0">
              <a:latin typeface="Calibri" panose="020F0502020204030204" pitchFamily="34" charset="0"/>
            </a:endParaRPr>
          </a:p>
          <a:p>
            <a:pPr algn="l"/>
            <a:endParaRPr lang="fr-FR" sz="1600" b="0" i="0" u="none" strike="noStrike" dirty="0">
              <a:effectLst/>
              <a:latin typeface="Calibri" panose="020F0502020204030204" pitchFamily="34" charset="0"/>
            </a:endParaRPr>
          </a:p>
          <a:p>
            <a:pPr marL="285750" indent="-285750" algn="l">
              <a:buFontTx/>
              <a:buChar char="-"/>
            </a:pPr>
            <a:endParaRPr lang="fr-FR" sz="1600" dirty="0">
              <a:solidFill>
                <a:srgbClr val="2F2B20"/>
              </a:solidFill>
              <a:latin typeface="Calibri" panose="020F0502020204030204" pitchFamily="34" charset="0"/>
            </a:endParaRPr>
          </a:p>
        </p:txBody>
      </p:sp>
      <p:graphicFrame>
        <p:nvGraphicFramePr>
          <p:cNvPr id="2" name="Tableau 4">
            <a:extLst>
              <a:ext uri="{FF2B5EF4-FFF2-40B4-BE49-F238E27FC236}">
                <a16:creationId xmlns:a16="http://schemas.microsoft.com/office/drawing/2014/main" id="{97C10196-7A08-1AA3-B778-D57E0AD067C4}"/>
              </a:ext>
            </a:extLst>
          </p:cNvPr>
          <p:cNvGraphicFramePr>
            <a:graphicFrameLocks noGrp="1"/>
          </p:cNvGraphicFramePr>
          <p:nvPr>
            <p:extLst>
              <p:ext uri="{D42A27DB-BD31-4B8C-83A1-F6EECF244321}">
                <p14:modId xmlns:p14="http://schemas.microsoft.com/office/powerpoint/2010/main" val="3775639820"/>
              </p:ext>
            </p:extLst>
          </p:nvPr>
        </p:nvGraphicFramePr>
        <p:xfrm>
          <a:off x="325646" y="886294"/>
          <a:ext cx="8692750" cy="3810000"/>
        </p:xfrm>
        <a:graphic>
          <a:graphicData uri="http://schemas.openxmlformats.org/drawingml/2006/table">
            <a:tbl>
              <a:tblPr firstRow="1" bandRow="1">
                <a:tableStyleId>{5C22544A-7EE6-4342-B048-85BDC9FD1C3A}</a:tableStyleId>
              </a:tblPr>
              <a:tblGrid>
                <a:gridCol w="470463">
                  <a:extLst>
                    <a:ext uri="{9D8B030D-6E8A-4147-A177-3AD203B41FA5}">
                      <a16:colId xmlns:a16="http://schemas.microsoft.com/office/drawing/2014/main" val="4241261406"/>
                    </a:ext>
                  </a:extLst>
                </a:gridCol>
                <a:gridCol w="1232243">
                  <a:extLst>
                    <a:ext uri="{9D8B030D-6E8A-4147-A177-3AD203B41FA5}">
                      <a16:colId xmlns:a16="http://schemas.microsoft.com/office/drawing/2014/main" val="3705132759"/>
                    </a:ext>
                  </a:extLst>
                </a:gridCol>
                <a:gridCol w="3762742">
                  <a:extLst>
                    <a:ext uri="{9D8B030D-6E8A-4147-A177-3AD203B41FA5}">
                      <a16:colId xmlns:a16="http://schemas.microsoft.com/office/drawing/2014/main" val="230574239"/>
                    </a:ext>
                  </a:extLst>
                </a:gridCol>
                <a:gridCol w="1530472">
                  <a:extLst>
                    <a:ext uri="{9D8B030D-6E8A-4147-A177-3AD203B41FA5}">
                      <a16:colId xmlns:a16="http://schemas.microsoft.com/office/drawing/2014/main" val="3307125116"/>
                    </a:ext>
                  </a:extLst>
                </a:gridCol>
                <a:gridCol w="1696830">
                  <a:extLst>
                    <a:ext uri="{9D8B030D-6E8A-4147-A177-3AD203B41FA5}">
                      <a16:colId xmlns:a16="http://schemas.microsoft.com/office/drawing/2014/main" val="502491114"/>
                    </a:ext>
                  </a:extLst>
                </a:gridCol>
              </a:tblGrid>
              <a:tr h="257900">
                <a:tc>
                  <a:txBody>
                    <a:bodyPr/>
                    <a:lstStyle/>
                    <a:p>
                      <a:r>
                        <a:rPr lang="fr-FR" sz="1100" dirty="0"/>
                        <a:t>N°</a:t>
                      </a:r>
                      <a:endParaRPr lang="fr-BE" sz="1100" dirty="0"/>
                    </a:p>
                  </a:txBody>
                  <a:tcPr/>
                </a:tc>
                <a:tc>
                  <a:txBody>
                    <a:bodyPr/>
                    <a:lstStyle/>
                    <a:p>
                      <a:r>
                        <a:rPr lang="fr-FR" sz="1100" dirty="0"/>
                        <a:t>Thème</a:t>
                      </a:r>
                      <a:endParaRPr lang="fr-BE" sz="1100" dirty="0"/>
                    </a:p>
                  </a:txBody>
                  <a:tcPr/>
                </a:tc>
                <a:tc>
                  <a:txBody>
                    <a:bodyPr/>
                    <a:lstStyle/>
                    <a:p>
                      <a:r>
                        <a:rPr lang="fr-FR" sz="1100" u="none" dirty="0"/>
                        <a:t>Observation</a:t>
                      </a:r>
                      <a:endParaRPr lang="fr-BE" sz="1100" u="none" dirty="0"/>
                    </a:p>
                  </a:txBody>
                  <a:tcPr/>
                </a:tc>
                <a:tc>
                  <a:txBody>
                    <a:bodyPr/>
                    <a:lstStyle/>
                    <a:p>
                      <a:r>
                        <a:rPr lang="fr-FR" sz="1100" dirty="0"/>
                        <a:t>Management feedback</a:t>
                      </a:r>
                      <a:endParaRPr lang="fr-BE" sz="1100" dirty="0"/>
                    </a:p>
                  </a:txBody>
                  <a:tcPr/>
                </a:tc>
                <a:tc>
                  <a:txBody>
                    <a:bodyPr/>
                    <a:lstStyle/>
                    <a:p>
                      <a:r>
                        <a:rPr lang="fr-FR" sz="1100" dirty="0"/>
                        <a:t>Impact potentiel sur l’opinion (ISA 705)</a:t>
                      </a:r>
                      <a:endParaRPr lang="fr-BE" sz="1100" dirty="0"/>
                    </a:p>
                  </a:txBody>
                  <a:tcPr/>
                </a:tc>
                <a:extLst>
                  <a:ext uri="{0D108BD9-81ED-4DB2-BD59-A6C34878D82A}">
                    <a16:rowId xmlns:a16="http://schemas.microsoft.com/office/drawing/2014/main" val="2106850564"/>
                  </a:ext>
                </a:extLst>
              </a:tr>
              <a:tr h="409106">
                <a:tc>
                  <a:txBody>
                    <a:bodyPr/>
                    <a:lstStyle/>
                    <a:p>
                      <a:r>
                        <a:rPr lang="fr-FR" sz="1100" b="0" dirty="0"/>
                        <a:t>1</a:t>
                      </a:r>
                      <a:endParaRPr lang="fr-BE" sz="1100" b="0" dirty="0"/>
                    </a:p>
                  </a:txBody>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fr-BE" sz="1100" b="0" kern="1200" dirty="0">
                          <a:solidFill>
                            <a:schemeClr val="dk1"/>
                          </a:solidFill>
                          <a:effectLst/>
                          <a:latin typeface="+mn-lt"/>
                          <a:ea typeface="+mn-ea"/>
                          <a:cs typeface="+mn-cs"/>
                        </a:rPr>
                        <a:t>PV OA / AG / comités</a:t>
                      </a:r>
                      <a:endParaRPr lang="fr-BE" sz="1100" b="0" u="none" dirty="0"/>
                    </a:p>
                  </a:txBody>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fr-BE" sz="1100" b="0" kern="1200" dirty="0">
                          <a:solidFill>
                            <a:schemeClr val="dk1"/>
                          </a:solidFill>
                          <a:effectLst/>
                          <a:latin typeface="+mn-lt"/>
                          <a:ea typeface="+mn-ea"/>
                          <a:cs typeface="+mn-cs"/>
                        </a:rPr>
                        <a:t>Discussion des principales décisions intervenues</a:t>
                      </a:r>
                      <a:endParaRPr kumimoji="0" lang="en-BE" sz="1100" b="0" u="none" kern="1200" dirty="0">
                        <a:solidFill>
                          <a:schemeClr val="dk1"/>
                        </a:solidFill>
                        <a:effectLst/>
                        <a:latin typeface="+mn-lt"/>
                        <a:ea typeface="+mn-ea"/>
                        <a:cs typeface="+mn-cs"/>
                      </a:endParaRPr>
                    </a:p>
                  </a:txBody>
                  <a:tcPr/>
                </a:tc>
                <a:tc>
                  <a:txBody>
                    <a:bodyPr/>
                    <a:lstStyle/>
                    <a:p>
                      <a:pPr algn="just"/>
                      <a:endParaRPr lang="fr-FR" sz="1100" b="0" dirty="0">
                        <a:solidFill>
                          <a:srgbClr val="FF0000"/>
                        </a:solidFill>
                      </a:endParaRPr>
                    </a:p>
                  </a:txBody>
                  <a:tcPr/>
                </a:tc>
                <a:tc>
                  <a:txBody>
                    <a:bodyPr/>
                    <a:lstStyle/>
                    <a:p>
                      <a:pPr algn="just"/>
                      <a:endParaRPr lang="fr-FR" sz="1100" b="0" dirty="0">
                        <a:solidFill>
                          <a:srgbClr val="FF0000"/>
                        </a:solidFill>
                      </a:endParaRPr>
                    </a:p>
                  </a:txBody>
                  <a:tcPr/>
                </a:tc>
                <a:extLst>
                  <a:ext uri="{0D108BD9-81ED-4DB2-BD59-A6C34878D82A}">
                    <a16:rowId xmlns:a16="http://schemas.microsoft.com/office/drawing/2014/main" val="2156956885"/>
                  </a:ext>
                </a:extLst>
              </a:tr>
              <a:tr h="592932">
                <a:tc>
                  <a:txBody>
                    <a:bodyPr/>
                    <a:lstStyle/>
                    <a:p>
                      <a:r>
                        <a:rPr lang="fr-BE" sz="1100" dirty="0"/>
                        <a:t>2</a:t>
                      </a:r>
                    </a:p>
                  </a:txBody>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fr-BE" sz="1100" b="0" kern="1200" dirty="0">
                          <a:solidFill>
                            <a:schemeClr val="dk1"/>
                          </a:solidFill>
                          <a:effectLst/>
                          <a:latin typeface="+mn-lt"/>
                          <a:ea typeface="+mn-ea"/>
                          <a:cs typeface="+mn-cs"/>
                        </a:rPr>
                        <a:t>Faits saillants de N+1</a:t>
                      </a:r>
                      <a:endParaRPr lang="fr-BE" sz="1100" b="0" u="none" dirty="0"/>
                    </a:p>
                  </a:txBody>
                  <a:tcPr/>
                </a:tc>
                <a:tc>
                  <a:txBody>
                    <a:bodyPr/>
                    <a:lstStyle/>
                    <a:p>
                      <a:pPr algn="just"/>
                      <a:r>
                        <a:rPr kumimoji="0" lang="fr-BE" sz="1100" b="0" kern="1200" dirty="0">
                          <a:solidFill>
                            <a:schemeClr val="dk1"/>
                          </a:solidFill>
                          <a:effectLst/>
                          <a:latin typeface="+mn-lt"/>
                          <a:ea typeface="+mn-ea"/>
                          <a:cs typeface="+mn-cs"/>
                        </a:rPr>
                        <a:t>Identification des transactions inusuelles</a:t>
                      </a:r>
                      <a:endParaRPr kumimoji="0" lang="en-BE" sz="1100" b="0" kern="1200" dirty="0">
                        <a:solidFill>
                          <a:schemeClr val="dk1"/>
                        </a:solidFill>
                        <a:effectLst/>
                        <a:latin typeface="+mn-lt"/>
                        <a:ea typeface="+mn-ea"/>
                        <a:cs typeface="+mn-cs"/>
                      </a:endParaRPr>
                    </a:p>
                    <a:p>
                      <a:pPr algn="just"/>
                      <a:r>
                        <a:rPr kumimoji="0" lang="fr-BE" sz="1100" b="0" kern="1200" dirty="0">
                          <a:solidFill>
                            <a:schemeClr val="dk1"/>
                          </a:solidFill>
                          <a:effectLst/>
                          <a:latin typeface="+mn-lt"/>
                          <a:ea typeface="+mn-ea"/>
                          <a:cs typeface="+mn-cs"/>
                        </a:rPr>
                        <a:t>Identification de désastres éventuels</a:t>
                      </a:r>
                      <a:endParaRPr kumimoji="0" lang="en-BE" sz="1100" b="0" kern="1200" dirty="0">
                        <a:solidFill>
                          <a:schemeClr val="dk1"/>
                        </a:solidFill>
                        <a:effectLst/>
                        <a:latin typeface="+mn-lt"/>
                        <a:ea typeface="+mn-ea"/>
                        <a:cs typeface="+mn-cs"/>
                      </a:endParaRPr>
                    </a:p>
                    <a:p>
                      <a:pPr algn="just"/>
                      <a:r>
                        <a:rPr kumimoji="0" lang="fr-BE" sz="1100" b="0" kern="1200" dirty="0">
                          <a:solidFill>
                            <a:schemeClr val="dk1"/>
                          </a:solidFill>
                          <a:effectLst/>
                          <a:latin typeface="+mn-lt"/>
                          <a:ea typeface="+mn-ea"/>
                          <a:cs typeface="+mn-cs"/>
                        </a:rPr>
                        <a:t>Changements dans les activités</a:t>
                      </a:r>
                      <a:endParaRPr kumimoji="0" lang="en-BE" sz="1100" b="0" kern="1200" dirty="0">
                        <a:solidFill>
                          <a:schemeClr val="dk1"/>
                        </a:solidFill>
                        <a:effectLst/>
                        <a:latin typeface="+mn-lt"/>
                        <a:ea typeface="+mn-ea"/>
                        <a:cs typeface="+mn-cs"/>
                      </a:endParaRPr>
                    </a:p>
                    <a:p>
                      <a:pPr algn="just"/>
                      <a:r>
                        <a:rPr kumimoji="0" lang="fr-BE" sz="1100" b="0" kern="1200" dirty="0">
                          <a:solidFill>
                            <a:schemeClr val="dk1"/>
                          </a:solidFill>
                          <a:effectLst/>
                          <a:latin typeface="+mn-lt"/>
                          <a:ea typeface="+mn-ea"/>
                          <a:cs typeface="+mn-cs"/>
                        </a:rPr>
                        <a:t>(Dés-) Investissements prévus</a:t>
                      </a:r>
                      <a:endParaRPr kumimoji="0" lang="en-BE" sz="1100" b="0" u="none" kern="1200" dirty="0">
                        <a:solidFill>
                          <a:schemeClr val="dk1"/>
                        </a:solidFill>
                        <a:effectLst/>
                        <a:latin typeface="+mn-lt"/>
                        <a:ea typeface="+mn-ea"/>
                        <a:cs typeface="+mn-cs"/>
                      </a:endParaRPr>
                    </a:p>
                  </a:txBody>
                  <a:tcPr/>
                </a:tc>
                <a:tc>
                  <a:txBody>
                    <a:bodyPr/>
                    <a:lstStyle/>
                    <a:p>
                      <a:pPr algn="just"/>
                      <a:endParaRPr lang="fr-FR" sz="1100" dirty="0">
                        <a:solidFill>
                          <a:srgbClr val="FF0000"/>
                        </a:solidFill>
                      </a:endParaRPr>
                    </a:p>
                  </a:txBody>
                  <a:tcPr/>
                </a:tc>
                <a:tc>
                  <a:txBody>
                    <a:bodyPr/>
                    <a:lstStyle/>
                    <a:p>
                      <a:pPr algn="just"/>
                      <a:endParaRPr lang="fr-FR" sz="1100" dirty="0">
                        <a:solidFill>
                          <a:srgbClr val="FF0000"/>
                        </a:solidFill>
                      </a:endParaRPr>
                    </a:p>
                  </a:txBody>
                  <a:tcPr/>
                </a:tc>
                <a:extLst>
                  <a:ext uri="{0D108BD9-81ED-4DB2-BD59-A6C34878D82A}">
                    <a16:rowId xmlns:a16="http://schemas.microsoft.com/office/drawing/2014/main" val="3155940286"/>
                  </a:ext>
                </a:extLst>
              </a:tr>
              <a:tr h="592932">
                <a:tc>
                  <a:txBody>
                    <a:bodyPr/>
                    <a:lstStyle/>
                    <a:p>
                      <a:r>
                        <a:rPr lang="fr-BE" sz="1100" dirty="0"/>
                        <a:t>3</a:t>
                      </a:r>
                    </a:p>
                  </a:txBody>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fr-BE" sz="1100" b="0" kern="1200" dirty="0">
                          <a:solidFill>
                            <a:schemeClr val="dk1"/>
                          </a:solidFill>
                          <a:effectLst/>
                          <a:latin typeface="+mn-lt"/>
                          <a:ea typeface="+mn-ea"/>
                          <a:cs typeface="+mn-cs"/>
                        </a:rPr>
                        <a:t>Budget N+1 et N+2</a:t>
                      </a:r>
                      <a:endParaRPr lang="fr-BE" sz="1100" b="0" u="none" dirty="0"/>
                    </a:p>
                  </a:txBody>
                  <a:tcPr/>
                </a:tc>
                <a:tc>
                  <a:txBody>
                    <a:bodyPr/>
                    <a:lstStyle/>
                    <a:p>
                      <a:pPr algn="just"/>
                      <a:r>
                        <a:rPr kumimoji="0" lang="fr-BE" sz="1100" b="0" kern="1200" dirty="0">
                          <a:solidFill>
                            <a:schemeClr val="dk1"/>
                          </a:solidFill>
                          <a:effectLst/>
                          <a:latin typeface="+mn-lt"/>
                          <a:ea typeface="+mn-ea"/>
                          <a:cs typeface="+mn-cs"/>
                        </a:rPr>
                        <a:t>Procédure analytique de substance avec la situation finale :</a:t>
                      </a:r>
                      <a:endParaRPr kumimoji="0" lang="en-BE" sz="1100" b="0" kern="1200" dirty="0">
                        <a:solidFill>
                          <a:schemeClr val="dk1"/>
                        </a:solidFill>
                        <a:effectLst/>
                        <a:latin typeface="+mn-lt"/>
                        <a:ea typeface="+mn-ea"/>
                        <a:cs typeface="+mn-cs"/>
                      </a:endParaRPr>
                    </a:p>
                    <a:p>
                      <a:pPr lvl="0" algn="just"/>
                      <a:r>
                        <a:rPr kumimoji="0" lang="fr-BE" sz="1100" b="0" kern="1200" dirty="0">
                          <a:solidFill>
                            <a:schemeClr val="dk1"/>
                          </a:solidFill>
                          <a:effectLst/>
                          <a:latin typeface="+mn-lt"/>
                          <a:ea typeface="+mn-ea"/>
                          <a:cs typeface="+mn-cs"/>
                        </a:rPr>
                        <a:t>Cohérence des variations et des ratios</a:t>
                      </a:r>
                      <a:endParaRPr kumimoji="0" lang="en-BE" sz="1100" b="0" kern="1200" dirty="0">
                        <a:solidFill>
                          <a:schemeClr val="dk1"/>
                        </a:solidFill>
                        <a:effectLst/>
                        <a:latin typeface="+mn-lt"/>
                        <a:ea typeface="+mn-ea"/>
                        <a:cs typeface="+mn-cs"/>
                      </a:endParaRPr>
                    </a:p>
                    <a:p>
                      <a:pPr algn="just"/>
                      <a:r>
                        <a:rPr kumimoji="0" lang="fr-BE" sz="1100" b="0" kern="1200" dirty="0">
                          <a:solidFill>
                            <a:schemeClr val="dk1"/>
                          </a:solidFill>
                          <a:effectLst/>
                          <a:latin typeface="+mn-lt"/>
                          <a:ea typeface="+mn-ea"/>
                          <a:cs typeface="+mn-cs"/>
                        </a:rPr>
                        <a:t>Cohérence avec les budgets</a:t>
                      </a:r>
                      <a:endParaRPr kumimoji="0" lang="en-BE" sz="1100" b="0" u="none" kern="1200" dirty="0">
                        <a:solidFill>
                          <a:schemeClr val="dk1"/>
                        </a:solidFill>
                        <a:effectLst/>
                        <a:latin typeface="+mn-lt"/>
                        <a:ea typeface="+mn-ea"/>
                        <a:cs typeface="+mn-cs"/>
                      </a:endParaRPr>
                    </a:p>
                  </a:txBody>
                  <a:tcPr/>
                </a:tc>
                <a:tc>
                  <a:txBody>
                    <a:bodyPr/>
                    <a:lstStyle/>
                    <a:p>
                      <a:pPr algn="just"/>
                      <a:endParaRPr lang="fr-FR" sz="1100" b="0" dirty="0">
                        <a:solidFill>
                          <a:srgbClr val="FF0000"/>
                        </a:solidFill>
                      </a:endParaRPr>
                    </a:p>
                  </a:txBody>
                  <a:tcPr/>
                </a:tc>
                <a:tc>
                  <a:txBody>
                    <a:bodyPr/>
                    <a:lstStyle/>
                    <a:p>
                      <a:pPr algn="just"/>
                      <a:endParaRPr lang="fr-FR" sz="1100" b="0" dirty="0">
                        <a:solidFill>
                          <a:srgbClr val="FF0000"/>
                        </a:solidFill>
                      </a:endParaRPr>
                    </a:p>
                  </a:txBody>
                  <a:tcPr/>
                </a:tc>
                <a:extLst>
                  <a:ext uri="{0D108BD9-81ED-4DB2-BD59-A6C34878D82A}">
                    <a16:rowId xmlns:a16="http://schemas.microsoft.com/office/drawing/2014/main" val="307374006"/>
                  </a:ext>
                </a:extLst>
              </a:tr>
              <a:tr h="592932">
                <a:tc>
                  <a:txBody>
                    <a:bodyPr/>
                    <a:lstStyle/>
                    <a:p>
                      <a:r>
                        <a:rPr lang="fr-FR" sz="1100" dirty="0"/>
                        <a:t>4</a:t>
                      </a:r>
                      <a:endParaRPr lang="fr-BE" sz="1100" dirty="0"/>
                    </a:p>
                  </a:txBody>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fr-FR" sz="1100" b="0" u="none" dirty="0"/>
                        <a:t>Points spécifiques</a:t>
                      </a:r>
                      <a:endParaRPr lang="fr-BE" sz="1100" b="0" u="none" dirty="0"/>
                    </a:p>
                  </a:txBody>
                  <a:tcPr/>
                </a:tc>
                <a:tc>
                  <a:txBody>
                    <a:bodyPr/>
                    <a:lstStyle/>
                    <a:p>
                      <a:pPr algn="just"/>
                      <a:r>
                        <a:rPr kumimoji="0" lang="fr-BE" sz="1100" kern="1200" dirty="0">
                          <a:solidFill>
                            <a:schemeClr val="dk1"/>
                          </a:solidFill>
                          <a:effectLst/>
                          <a:latin typeface="+mn-lt"/>
                          <a:ea typeface="+mn-ea"/>
                          <a:cs typeface="+mn-cs"/>
                        </a:rPr>
                        <a:t>Litiges et procédures en cours</a:t>
                      </a:r>
                      <a:endParaRPr kumimoji="0" lang="en-BE" sz="1100" kern="1200" dirty="0">
                        <a:solidFill>
                          <a:schemeClr val="dk1"/>
                        </a:solidFill>
                        <a:effectLst/>
                        <a:latin typeface="+mn-lt"/>
                        <a:ea typeface="+mn-ea"/>
                        <a:cs typeface="+mn-cs"/>
                      </a:endParaRPr>
                    </a:p>
                    <a:p>
                      <a:pPr algn="just"/>
                      <a:r>
                        <a:rPr kumimoji="0" lang="fr-BE" sz="1100" kern="1200" dirty="0">
                          <a:solidFill>
                            <a:schemeClr val="dk1"/>
                          </a:solidFill>
                          <a:effectLst/>
                          <a:latin typeface="+mn-lt"/>
                          <a:ea typeface="+mn-ea"/>
                          <a:cs typeface="+mn-cs"/>
                        </a:rPr>
                        <a:t>Provisions constituées</a:t>
                      </a:r>
                      <a:endParaRPr kumimoji="0" lang="en-BE" sz="1100" kern="1200" dirty="0">
                        <a:solidFill>
                          <a:schemeClr val="dk1"/>
                        </a:solidFill>
                        <a:effectLst/>
                        <a:latin typeface="+mn-lt"/>
                        <a:ea typeface="+mn-ea"/>
                        <a:cs typeface="+mn-cs"/>
                      </a:endParaRPr>
                    </a:p>
                    <a:p>
                      <a:pPr algn="just"/>
                      <a:r>
                        <a:rPr kumimoji="0" lang="fr-BE" sz="1100" kern="1200" dirty="0">
                          <a:solidFill>
                            <a:schemeClr val="dk1"/>
                          </a:solidFill>
                          <a:effectLst/>
                          <a:latin typeface="+mn-lt"/>
                          <a:ea typeface="+mn-ea"/>
                          <a:cs typeface="+mn-cs"/>
                        </a:rPr>
                        <a:t>Évolution des taux de change / cours – opérations de couverture</a:t>
                      </a:r>
                    </a:p>
                    <a:p>
                      <a:pPr algn="just"/>
                      <a:r>
                        <a:rPr kumimoji="0" lang="fr-BE" sz="1100" kern="1200" dirty="0">
                          <a:solidFill>
                            <a:schemeClr val="dk1"/>
                          </a:solidFill>
                          <a:effectLst/>
                          <a:latin typeface="+mn-lt"/>
                          <a:ea typeface="+mn-ea"/>
                          <a:cs typeface="+mn-cs"/>
                        </a:rPr>
                        <a:t>Réductions de valeur sur créances / stocks</a:t>
                      </a:r>
                      <a:endParaRPr kumimoji="0" lang="en-BE" sz="1100" kern="1200" dirty="0">
                        <a:solidFill>
                          <a:schemeClr val="dk1"/>
                        </a:solidFill>
                        <a:effectLst/>
                        <a:latin typeface="+mn-lt"/>
                        <a:ea typeface="+mn-ea"/>
                        <a:cs typeface="+mn-cs"/>
                      </a:endParaRPr>
                    </a:p>
                    <a:p>
                      <a:pPr algn="just"/>
                      <a:r>
                        <a:rPr kumimoji="0" lang="fr-BE" sz="1100" kern="1200" dirty="0">
                          <a:solidFill>
                            <a:schemeClr val="dk1"/>
                          </a:solidFill>
                          <a:effectLst/>
                          <a:latin typeface="+mn-lt"/>
                          <a:ea typeface="+mn-ea"/>
                          <a:cs typeface="+mn-cs"/>
                        </a:rPr>
                        <a:t>Risques d’inéligibilité des dépenses dans le cadre de projets subsidiés</a:t>
                      </a:r>
                      <a:endParaRPr kumimoji="0" lang="en-BE" sz="1100" kern="1200" dirty="0">
                        <a:solidFill>
                          <a:schemeClr val="dk1"/>
                        </a:solidFill>
                        <a:effectLst/>
                        <a:latin typeface="+mn-lt"/>
                        <a:ea typeface="+mn-ea"/>
                        <a:cs typeface="+mn-cs"/>
                      </a:endParaRPr>
                    </a:p>
                    <a:p>
                      <a:pPr algn="just"/>
                      <a:r>
                        <a:rPr kumimoji="0" lang="fr-BE" sz="1100" kern="1200" dirty="0">
                          <a:solidFill>
                            <a:schemeClr val="dk1"/>
                          </a:solidFill>
                          <a:effectLst/>
                          <a:latin typeface="+mn-lt"/>
                          <a:ea typeface="+mn-ea"/>
                          <a:cs typeface="+mn-cs"/>
                        </a:rPr>
                        <a:t>Changements des obligations règlementaires</a:t>
                      </a:r>
                      <a:endParaRPr kumimoji="0" lang="en-BE" sz="1100" kern="1200" dirty="0">
                        <a:solidFill>
                          <a:schemeClr val="dk1"/>
                        </a:solidFill>
                        <a:effectLst/>
                        <a:latin typeface="+mn-lt"/>
                        <a:ea typeface="+mn-ea"/>
                        <a:cs typeface="+mn-cs"/>
                      </a:endParaRPr>
                    </a:p>
                    <a:p>
                      <a:pPr algn="just"/>
                      <a:r>
                        <a:rPr kumimoji="0" lang="fr-BE" sz="1100" kern="1200" dirty="0">
                          <a:solidFill>
                            <a:schemeClr val="dk1"/>
                          </a:solidFill>
                          <a:effectLst/>
                          <a:latin typeface="+mn-lt"/>
                          <a:ea typeface="+mn-ea"/>
                          <a:cs typeface="+mn-cs"/>
                        </a:rPr>
                        <a:t>Discussion de toutes estimations comptables</a:t>
                      </a:r>
                      <a:endParaRPr kumimoji="0" lang="en-BE" sz="1100" b="0" u="none" kern="1200" dirty="0">
                        <a:solidFill>
                          <a:schemeClr val="dk1"/>
                        </a:solidFill>
                        <a:effectLst/>
                        <a:latin typeface="+mn-lt"/>
                        <a:ea typeface="+mn-ea"/>
                        <a:cs typeface="+mn-cs"/>
                      </a:endParaRPr>
                    </a:p>
                  </a:txBody>
                  <a:tcPr/>
                </a:tc>
                <a:tc>
                  <a:txBody>
                    <a:bodyPr/>
                    <a:lstStyle/>
                    <a:p>
                      <a:pPr algn="just"/>
                      <a:endParaRPr lang="fr-FR" sz="1100" b="0" dirty="0">
                        <a:solidFill>
                          <a:srgbClr val="FF0000"/>
                        </a:solidFill>
                      </a:endParaRPr>
                    </a:p>
                  </a:txBody>
                  <a:tcPr/>
                </a:tc>
                <a:tc>
                  <a:txBody>
                    <a:bodyPr/>
                    <a:lstStyle/>
                    <a:p>
                      <a:pPr algn="just"/>
                      <a:endParaRPr lang="fr-FR" sz="1100" b="0" dirty="0">
                        <a:solidFill>
                          <a:srgbClr val="FF0000"/>
                        </a:solidFill>
                      </a:endParaRPr>
                    </a:p>
                  </a:txBody>
                  <a:tcPr/>
                </a:tc>
                <a:extLst>
                  <a:ext uri="{0D108BD9-81ED-4DB2-BD59-A6C34878D82A}">
                    <a16:rowId xmlns:a16="http://schemas.microsoft.com/office/drawing/2014/main" val="605498954"/>
                  </a:ext>
                </a:extLst>
              </a:tr>
            </a:tbl>
          </a:graphicData>
        </a:graphic>
      </p:graphicFrame>
      <p:sp>
        <p:nvSpPr>
          <p:cNvPr id="6" name="Title 5">
            <a:extLst>
              <a:ext uri="{FF2B5EF4-FFF2-40B4-BE49-F238E27FC236}">
                <a16:creationId xmlns:a16="http://schemas.microsoft.com/office/drawing/2014/main" id="{20F74875-7C89-42AD-C140-31C198735194}"/>
              </a:ext>
            </a:extLst>
          </p:cNvPr>
          <p:cNvSpPr>
            <a:spLocks noGrp="1"/>
          </p:cNvSpPr>
          <p:nvPr>
            <p:ph type="title"/>
          </p:nvPr>
        </p:nvSpPr>
        <p:spPr/>
        <p:txBody>
          <a:bodyPr>
            <a:normAutofit/>
          </a:bodyPr>
          <a:lstStyle/>
          <a:p>
            <a:r>
              <a:rPr kumimoji="0" lang="fr-FR" sz="2400" b="1" i="0" u="none" strike="noStrike" kern="1200" cap="none" spc="0" normalizeH="0" baseline="0" noProof="0" dirty="0">
                <a:ln>
                  <a:noFill/>
                </a:ln>
                <a:solidFill>
                  <a:prstClr val="black"/>
                </a:solidFill>
                <a:effectLst/>
                <a:uLnTx/>
                <a:uFillTx/>
                <a:latin typeface="Calibri Light" panose="020F0302020204030204"/>
                <a:ea typeface="+mj-ea"/>
                <a:cs typeface="+mj-cs"/>
              </a:rPr>
              <a:t>ISA 560 – événements postérieurs à la clôture</a:t>
            </a:r>
            <a:endParaRPr lang="en-BE" sz="2400" dirty="0"/>
          </a:p>
        </p:txBody>
      </p:sp>
    </p:spTree>
    <p:extLst>
      <p:ext uri="{BB962C8B-B14F-4D97-AF65-F5344CB8AC3E}">
        <p14:creationId xmlns:p14="http://schemas.microsoft.com/office/powerpoint/2010/main" val="1789978656"/>
      </p:ext>
    </p:extLst>
  </p:cSld>
  <p:clrMapOvr>
    <a:masterClrMapping/>
  </p:clrMapOvr>
  <p:transition spd="slow">
    <p:push dir="u"/>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a:extLst>
              <a:ext uri="{FF2B5EF4-FFF2-40B4-BE49-F238E27FC236}">
                <a16:creationId xmlns:a16="http://schemas.microsoft.com/office/drawing/2014/main" id="{D475A2F7-1362-5E76-15DA-FABA4BCD7598}"/>
              </a:ext>
            </a:extLst>
          </p:cNvPr>
          <p:cNvSpPr>
            <a:spLocks noGrp="1"/>
          </p:cNvSpPr>
          <p:nvPr>
            <p:ph type="sldNum" sz="quarter" idx="12"/>
          </p:nvPr>
        </p:nvSpPr>
        <p:spPr/>
        <p:txBody>
          <a:bodyPr/>
          <a:lstStyle/>
          <a:p>
            <a:fld id="{4643D497-C655-4B4F-9075-C2149CCBF52B}" type="slidenum">
              <a:rPr lang="fr-BE" smtClean="0"/>
              <a:t>32</a:t>
            </a:fld>
            <a:endParaRPr lang="fr-BE" dirty="0"/>
          </a:p>
        </p:txBody>
      </p:sp>
      <p:sp>
        <p:nvSpPr>
          <p:cNvPr id="10" name="ZoneTexte 9">
            <a:extLst>
              <a:ext uri="{FF2B5EF4-FFF2-40B4-BE49-F238E27FC236}">
                <a16:creationId xmlns:a16="http://schemas.microsoft.com/office/drawing/2014/main" id="{3843C52E-0729-DA06-A225-339DA9C431F0}"/>
              </a:ext>
            </a:extLst>
          </p:cNvPr>
          <p:cNvSpPr txBox="1"/>
          <p:nvPr/>
        </p:nvSpPr>
        <p:spPr>
          <a:xfrm>
            <a:off x="292991" y="992112"/>
            <a:ext cx="8348089" cy="830997"/>
          </a:xfrm>
          <a:prstGeom prst="rect">
            <a:avLst/>
          </a:prstGeom>
          <a:noFill/>
        </p:spPr>
        <p:txBody>
          <a:bodyPr wrap="square" rtlCol="0">
            <a:spAutoFit/>
          </a:bodyPr>
          <a:lstStyle/>
          <a:p>
            <a:pPr algn="l"/>
            <a:endParaRPr lang="fr-FR" sz="1600" dirty="0">
              <a:latin typeface="Calibri" panose="020F0502020204030204" pitchFamily="34" charset="0"/>
            </a:endParaRPr>
          </a:p>
          <a:p>
            <a:pPr algn="l"/>
            <a:endParaRPr lang="fr-FR" sz="1600" b="0" i="0" u="none" strike="noStrike" dirty="0">
              <a:effectLst/>
              <a:latin typeface="Calibri" panose="020F0502020204030204" pitchFamily="34" charset="0"/>
            </a:endParaRPr>
          </a:p>
          <a:p>
            <a:pPr marL="285750" indent="-285750" algn="l">
              <a:buFontTx/>
              <a:buChar char="-"/>
            </a:pPr>
            <a:endParaRPr lang="fr-FR" sz="1600" dirty="0">
              <a:solidFill>
                <a:srgbClr val="2F2B20"/>
              </a:solidFill>
              <a:latin typeface="Calibri" panose="020F0502020204030204" pitchFamily="34" charset="0"/>
            </a:endParaRPr>
          </a:p>
        </p:txBody>
      </p:sp>
      <p:graphicFrame>
        <p:nvGraphicFramePr>
          <p:cNvPr id="2" name="Tableau 4">
            <a:extLst>
              <a:ext uri="{FF2B5EF4-FFF2-40B4-BE49-F238E27FC236}">
                <a16:creationId xmlns:a16="http://schemas.microsoft.com/office/drawing/2014/main" id="{97C10196-7A08-1AA3-B778-D57E0AD067C4}"/>
              </a:ext>
            </a:extLst>
          </p:cNvPr>
          <p:cNvGraphicFramePr>
            <a:graphicFrameLocks noGrp="1"/>
          </p:cNvGraphicFramePr>
          <p:nvPr>
            <p:extLst>
              <p:ext uri="{D42A27DB-BD31-4B8C-83A1-F6EECF244321}">
                <p14:modId xmlns:p14="http://schemas.microsoft.com/office/powerpoint/2010/main" val="3180818891"/>
              </p:ext>
            </p:extLst>
          </p:nvPr>
        </p:nvGraphicFramePr>
        <p:xfrm>
          <a:off x="325648" y="886294"/>
          <a:ext cx="8436517" cy="1112520"/>
        </p:xfrm>
        <a:graphic>
          <a:graphicData uri="http://schemas.openxmlformats.org/drawingml/2006/table">
            <a:tbl>
              <a:tblPr firstRow="1" bandRow="1">
                <a:tableStyleId>{5C22544A-7EE6-4342-B048-85BDC9FD1C3A}</a:tableStyleId>
              </a:tblPr>
              <a:tblGrid>
                <a:gridCol w="483846">
                  <a:extLst>
                    <a:ext uri="{9D8B030D-6E8A-4147-A177-3AD203B41FA5}">
                      <a16:colId xmlns:a16="http://schemas.microsoft.com/office/drawing/2014/main" val="4241261406"/>
                    </a:ext>
                  </a:extLst>
                </a:gridCol>
                <a:gridCol w="1185800">
                  <a:extLst>
                    <a:ext uri="{9D8B030D-6E8A-4147-A177-3AD203B41FA5}">
                      <a16:colId xmlns:a16="http://schemas.microsoft.com/office/drawing/2014/main" val="3705132759"/>
                    </a:ext>
                  </a:extLst>
                </a:gridCol>
                <a:gridCol w="3511904">
                  <a:extLst>
                    <a:ext uri="{9D8B030D-6E8A-4147-A177-3AD203B41FA5}">
                      <a16:colId xmlns:a16="http://schemas.microsoft.com/office/drawing/2014/main" val="230574239"/>
                    </a:ext>
                  </a:extLst>
                </a:gridCol>
                <a:gridCol w="1692835">
                  <a:extLst>
                    <a:ext uri="{9D8B030D-6E8A-4147-A177-3AD203B41FA5}">
                      <a16:colId xmlns:a16="http://schemas.microsoft.com/office/drawing/2014/main" val="1874336471"/>
                    </a:ext>
                  </a:extLst>
                </a:gridCol>
                <a:gridCol w="1562132">
                  <a:extLst>
                    <a:ext uri="{9D8B030D-6E8A-4147-A177-3AD203B41FA5}">
                      <a16:colId xmlns:a16="http://schemas.microsoft.com/office/drawing/2014/main" val="502491114"/>
                    </a:ext>
                  </a:extLst>
                </a:gridCol>
              </a:tblGrid>
              <a:tr h="257900">
                <a:tc>
                  <a:txBody>
                    <a:bodyPr/>
                    <a:lstStyle/>
                    <a:p>
                      <a:r>
                        <a:rPr lang="fr-FR" sz="1100" dirty="0"/>
                        <a:t>N°</a:t>
                      </a:r>
                      <a:endParaRPr lang="fr-BE" sz="1100" dirty="0"/>
                    </a:p>
                  </a:txBody>
                  <a:tcPr/>
                </a:tc>
                <a:tc>
                  <a:txBody>
                    <a:bodyPr/>
                    <a:lstStyle/>
                    <a:p>
                      <a:r>
                        <a:rPr lang="fr-FR" sz="1100" dirty="0"/>
                        <a:t>Thème</a:t>
                      </a:r>
                      <a:endParaRPr lang="fr-BE" sz="1100" dirty="0"/>
                    </a:p>
                  </a:txBody>
                  <a:tcPr/>
                </a:tc>
                <a:tc>
                  <a:txBody>
                    <a:bodyPr/>
                    <a:lstStyle/>
                    <a:p>
                      <a:r>
                        <a:rPr lang="fr-FR" sz="1100" u="none" dirty="0"/>
                        <a:t>Observation</a:t>
                      </a:r>
                      <a:endParaRPr lang="fr-BE" sz="1100" u="none" dirty="0"/>
                    </a:p>
                  </a:txBody>
                  <a:tcPr/>
                </a:tc>
                <a:tc>
                  <a:txBody>
                    <a:bodyPr/>
                    <a:lstStyle/>
                    <a:p>
                      <a:r>
                        <a:rPr lang="fr-FR" sz="1100" dirty="0"/>
                        <a:t>Management feedback</a:t>
                      </a:r>
                      <a:endParaRPr lang="fr-BE" sz="1100" dirty="0"/>
                    </a:p>
                  </a:txBody>
                  <a:tcPr/>
                </a:tc>
                <a:tc>
                  <a:txBody>
                    <a:bodyPr/>
                    <a:lstStyle/>
                    <a:p>
                      <a:r>
                        <a:rPr lang="fr-FR" sz="1100" dirty="0"/>
                        <a:t>Impact potentiel sur l’opinion (ISA 705)</a:t>
                      </a:r>
                      <a:endParaRPr lang="fr-BE" sz="1100" dirty="0"/>
                    </a:p>
                  </a:txBody>
                  <a:tcPr/>
                </a:tc>
                <a:extLst>
                  <a:ext uri="{0D108BD9-81ED-4DB2-BD59-A6C34878D82A}">
                    <a16:rowId xmlns:a16="http://schemas.microsoft.com/office/drawing/2014/main" val="2106850564"/>
                  </a:ext>
                </a:extLst>
              </a:tr>
              <a:tr h="245820">
                <a:tc>
                  <a:txBody>
                    <a:bodyPr/>
                    <a:lstStyle/>
                    <a:p>
                      <a:r>
                        <a:rPr lang="fr-BE" sz="1100"/>
                        <a:t>5</a:t>
                      </a:r>
                      <a:endParaRPr lang="fr-BE" sz="1100" dirty="0"/>
                    </a:p>
                  </a:txBody>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fr-BE" sz="1100" b="0" u="none" dirty="0"/>
                        <a:t>Divers</a:t>
                      </a:r>
                    </a:p>
                  </a:txBody>
                  <a:tcPr/>
                </a:tc>
                <a:tc>
                  <a:txBody>
                    <a:bodyPr/>
                    <a:lstStyle/>
                    <a:p>
                      <a:pPr algn="just"/>
                      <a:r>
                        <a:rPr kumimoji="0" lang="fr-FR" sz="1100" b="0" u="none" kern="1200" dirty="0">
                          <a:solidFill>
                            <a:schemeClr val="dk1"/>
                          </a:solidFill>
                          <a:effectLst/>
                          <a:latin typeface="+mn-lt"/>
                          <a:ea typeface="+mn-ea"/>
                          <a:cs typeface="+mn-cs"/>
                        </a:rPr>
                        <a:t>Continuité</a:t>
                      </a:r>
                      <a:endParaRPr kumimoji="0" lang="en-BE" sz="1100" b="0" u="none" kern="1200" dirty="0">
                        <a:solidFill>
                          <a:schemeClr val="dk1"/>
                        </a:solidFill>
                        <a:effectLst/>
                        <a:latin typeface="+mn-lt"/>
                        <a:ea typeface="+mn-ea"/>
                        <a:cs typeface="+mn-cs"/>
                      </a:endParaRPr>
                    </a:p>
                  </a:txBody>
                  <a:tcPr/>
                </a:tc>
                <a:tc>
                  <a:txBody>
                    <a:bodyPr/>
                    <a:lstStyle/>
                    <a:p>
                      <a:pPr algn="just"/>
                      <a:endParaRPr lang="fr-FR" sz="1100" b="0" dirty="0">
                        <a:solidFill>
                          <a:srgbClr val="FF0000"/>
                        </a:solidFill>
                      </a:endParaRPr>
                    </a:p>
                  </a:txBody>
                  <a:tcPr/>
                </a:tc>
                <a:tc>
                  <a:txBody>
                    <a:bodyPr/>
                    <a:lstStyle/>
                    <a:p>
                      <a:pPr algn="just"/>
                      <a:endParaRPr lang="fr-FR" sz="1100" b="0" dirty="0">
                        <a:solidFill>
                          <a:srgbClr val="FF0000"/>
                        </a:solidFill>
                      </a:endParaRPr>
                    </a:p>
                  </a:txBody>
                  <a:tcPr/>
                </a:tc>
                <a:extLst>
                  <a:ext uri="{0D108BD9-81ED-4DB2-BD59-A6C34878D82A}">
                    <a16:rowId xmlns:a16="http://schemas.microsoft.com/office/drawing/2014/main" val="3915127951"/>
                  </a:ext>
                </a:extLst>
              </a:tr>
              <a:tr h="245820">
                <a:tc>
                  <a:txBody>
                    <a:bodyPr/>
                    <a:lstStyle/>
                    <a:p>
                      <a:r>
                        <a:rPr lang="fr-BE" sz="1100" dirty="0"/>
                        <a:t>6</a:t>
                      </a:r>
                    </a:p>
                  </a:txBody>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fr-BE" sz="1100" b="0" u="none" dirty="0"/>
                        <a:t>Déclaration écrite</a:t>
                      </a:r>
                    </a:p>
                  </a:txBody>
                  <a:tcPr/>
                </a:tc>
                <a:tc>
                  <a:txBody>
                    <a:bodyPr/>
                    <a:lstStyle/>
                    <a:p>
                      <a:pPr algn="just"/>
                      <a:endParaRPr kumimoji="0" lang="en-BE" sz="1100" b="0" u="none" kern="1200" dirty="0">
                        <a:solidFill>
                          <a:schemeClr val="dk1"/>
                        </a:solidFill>
                        <a:effectLst/>
                        <a:latin typeface="+mn-lt"/>
                        <a:ea typeface="+mn-ea"/>
                        <a:cs typeface="+mn-cs"/>
                      </a:endParaRPr>
                    </a:p>
                  </a:txBody>
                  <a:tcPr/>
                </a:tc>
                <a:tc>
                  <a:txBody>
                    <a:bodyPr/>
                    <a:lstStyle/>
                    <a:p>
                      <a:pPr algn="just"/>
                      <a:endParaRPr lang="fr-FR" sz="1100" b="0" dirty="0">
                        <a:solidFill>
                          <a:srgbClr val="FF0000"/>
                        </a:solidFill>
                      </a:endParaRPr>
                    </a:p>
                  </a:txBody>
                  <a:tcPr/>
                </a:tc>
                <a:tc>
                  <a:txBody>
                    <a:bodyPr/>
                    <a:lstStyle/>
                    <a:p>
                      <a:pPr algn="just"/>
                      <a:endParaRPr lang="fr-FR" sz="1100" b="0" dirty="0">
                        <a:solidFill>
                          <a:srgbClr val="FF0000"/>
                        </a:solidFill>
                      </a:endParaRPr>
                    </a:p>
                  </a:txBody>
                  <a:tcPr/>
                </a:tc>
                <a:extLst>
                  <a:ext uri="{0D108BD9-81ED-4DB2-BD59-A6C34878D82A}">
                    <a16:rowId xmlns:a16="http://schemas.microsoft.com/office/drawing/2014/main" val="1151341946"/>
                  </a:ext>
                </a:extLst>
              </a:tr>
            </a:tbl>
          </a:graphicData>
        </a:graphic>
      </p:graphicFrame>
      <p:sp>
        <p:nvSpPr>
          <p:cNvPr id="6" name="Title 5">
            <a:extLst>
              <a:ext uri="{FF2B5EF4-FFF2-40B4-BE49-F238E27FC236}">
                <a16:creationId xmlns:a16="http://schemas.microsoft.com/office/drawing/2014/main" id="{77BA0DC3-E480-FFF5-DA96-A3BC9BEC9BE8}"/>
              </a:ext>
            </a:extLst>
          </p:cNvPr>
          <p:cNvSpPr>
            <a:spLocks noGrp="1"/>
          </p:cNvSpPr>
          <p:nvPr>
            <p:ph type="title"/>
          </p:nvPr>
        </p:nvSpPr>
        <p:spPr/>
        <p:txBody>
          <a:bodyPr/>
          <a:lstStyle/>
          <a:p>
            <a:r>
              <a:rPr lang="fr-FR" dirty="0"/>
              <a:t>ISA 560 – événements postérieurs à la clôture</a:t>
            </a:r>
            <a:endParaRPr lang="en-BE" dirty="0"/>
          </a:p>
        </p:txBody>
      </p:sp>
    </p:spTree>
    <p:extLst>
      <p:ext uri="{BB962C8B-B14F-4D97-AF65-F5344CB8AC3E}">
        <p14:creationId xmlns:p14="http://schemas.microsoft.com/office/powerpoint/2010/main" val="690867246"/>
      </p:ext>
    </p:extLst>
  </p:cSld>
  <p:clrMapOvr>
    <a:masterClrMapping/>
  </p:clrMapOvr>
  <p:transition spd="slow">
    <p:push dir="u"/>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a:extLst>
              <a:ext uri="{FF2B5EF4-FFF2-40B4-BE49-F238E27FC236}">
                <a16:creationId xmlns:a16="http://schemas.microsoft.com/office/drawing/2014/main" id="{D475A2F7-1362-5E76-15DA-FABA4BCD7598}"/>
              </a:ext>
            </a:extLst>
          </p:cNvPr>
          <p:cNvSpPr>
            <a:spLocks noGrp="1"/>
          </p:cNvSpPr>
          <p:nvPr>
            <p:ph type="sldNum" sz="quarter" idx="12"/>
          </p:nvPr>
        </p:nvSpPr>
        <p:spPr/>
        <p:txBody>
          <a:bodyPr/>
          <a:lstStyle/>
          <a:p>
            <a:fld id="{4643D497-C655-4B4F-9075-C2149CCBF52B}" type="slidenum">
              <a:rPr lang="fr-BE" smtClean="0"/>
              <a:t>33</a:t>
            </a:fld>
            <a:endParaRPr lang="fr-BE" dirty="0"/>
          </a:p>
        </p:txBody>
      </p:sp>
      <p:sp>
        <p:nvSpPr>
          <p:cNvPr id="10" name="ZoneTexte 9">
            <a:extLst>
              <a:ext uri="{FF2B5EF4-FFF2-40B4-BE49-F238E27FC236}">
                <a16:creationId xmlns:a16="http://schemas.microsoft.com/office/drawing/2014/main" id="{3843C52E-0729-DA06-A225-339DA9C431F0}"/>
              </a:ext>
            </a:extLst>
          </p:cNvPr>
          <p:cNvSpPr txBox="1"/>
          <p:nvPr/>
        </p:nvSpPr>
        <p:spPr>
          <a:xfrm>
            <a:off x="292991" y="1314035"/>
            <a:ext cx="8348089" cy="1630575"/>
          </a:xfrm>
          <a:prstGeom prst="rect">
            <a:avLst/>
          </a:prstGeom>
          <a:noFill/>
        </p:spPr>
        <p:txBody>
          <a:bodyPr wrap="square" rtlCol="0">
            <a:spAutoFit/>
          </a:bodyPr>
          <a:lstStyle/>
          <a:p>
            <a:pPr algn="just">
              <a:lnSpc>
                <a:spcPct val="107000"/>
              </a:lnSpc>
              <a:spcAft>
                <a:spcPts val="800"/>
              </a:spcAft>
            </a:pPr>
            <a:r>
              <a:rPr lang="fr-BE" sz="1100" kern="100" dirty="0">
                <a:effectLst/>
                <a:latin typeface="Calibri" panose="020F0502020204030204" pitchFamily="34" charset="0"/>
                <a:ea typeface="Calibri" panose="020F0502020204030204" pitchFamily="34" charset="0"/>
                <a:cs typeface="Times New Roman" panose="02020603050405020304" pitchFamily="18" charset="0"/>
              </a:rPr>
              <a:t>ISA 706.12. Si l'auditeur envisage d'inclure dans son rapport d'audit un paragraphe d'observation ou un paragraphe relatif à d'autres points, il doit en faire part aux personnes constituant le gouvernement d'entreprise et leur communiquer la formulation de ce paragraphe. (Voir par. A18)</a:t>
            </a:r>
            <a:endParaRPr lang="en-BE" sz="1100" kern="100" dirty="0">
              <a:effectLst/>
              <a:latin typeface="Calibri" panose="020F0502020204030204" pitchFamily="34" charset="0"/>
              <a:ea typeface="Calibri" panose="020F0502020204030204" pitchFamily="34" charset="0"/>
              <a:cs typeface="Times New Roman" panose="02020603050405020304" pitchFamily="18" charset="0"/>
            </a:endParaRPr>
          </a:p>
          <a:p>
            <a:pPr marL="1143000" lvl="2" indent="-228600" algn="just">
              <a:lnSpc>
                <a:spcPct val="107000"/>
              </a:lnSpc>
              <a:buFont typeface="Wingdings" panose="05000000000000000000" pitchFamily="2" charset="2"/>
              <a:buChar char=""/>
            </a:pPr>
            <a:r>
              <a:rPr lang="fr-BE" sz="1100" kern="100" dirty="0">
                <a:ln>
                  <a:noFill/>
                </a:ln>
                <a:effectLst>
                  <a:outerShdw blurRad="38100" dist="25400" dir="5400000" algn="ctr">
                    <a:srgbClr val="6E747A">
                      <a:alpha val="43000"/>
                    </a:srgbClr>
                  </a:outerShdw>
                </a:effectLst>
                <a:latin typeface="Calibri" panose="020F0502020204030204" pitchFamily="34" charset="0"/>
                <a:ea typeface="Calibri" panose="020F0502020204030204" pitchFamily="34" charset="0"/>
                <a:cs typeface="Times New Roman" panose="02020603050405020304" pitchFamily="18" charset="0"/>
              </a:rPr>
              <a:t>A formuler dans le </a:t>
            </a:r>
            <a:r>
              <a:rPr lang="fr-BE" sz="1100" b="1" kern="100" dirty="0">
                <a:ln>
                  <a:noFill/>
                </a:ln>
                <a:effectLst>
                  <a:outerShdw blurRad="38100" dist="25400" dir="5400000" algn="ctr">
                    <a:srgbClr val="6E747A">
                      <a:alpha val="43000"/>
                    </a:srgbClr>
                  </a:outerShdw>
                </a:effectLst>
                <a:latin typeface="Calibri" panose="020F0502020204030204" pitchFamily="34" charset="0"/>
                <a:ea typeface="Calibri" panose="020F0502020204030204" pitchFamily="34" charset="0"/>
                <a:cs typeface="Times New Roman" panose="02020603050405020304" pitchFamily="18" charset="0"/>
              </a:rPr>
              <a:t>document pour la réunion avec la direction</a:t>
            </a:r>
            <a:r>
              <a:rPr lang="fr-BE" sz="1100" kern="100" dirty="0">
                <a:ln>
                  <a:noFill/>
                </a:ln>
                <a:effectLst>
                  <a:outerShdw blurRad="38100" dist="25400" dir="5400000" algn="ctr">
                    <a:srgbClr val="6E747A">
                      <a:alpha val="43000"/>
                    </a:srgbClr>
                  </a:outerShdw>
                </a:effectLst>
                <a:latin typeface="Calibri" panose="020F0502020204030204" pitchFamily="34" charset="0"/>
                <a:ea typeface="Calibri" panose="020F0502020204030204" pitchFamily="34" charset="0"/>
                <a:cs typeface="Times New Roman" panose="02020603050405020304" pitchFamily="18" charset="0"/>
              </a:rPr>
              <a:t> « </a:t>
            </a:r>
            <a:r>
              <a:rPr lang="fr-BE" sz="1100" i="1" kern="100" dirty="0" err="1">
                <a:ln>
                  <a:noFill/>
                </a:ln>
                <a:effectLst>
                  <a:outerShdw blurRad="38100" dist="25400" dir="5400000" algn="ctr">
                    <a:srgbClr val="6E747A">
                      <a:alpha val="43000"/>
                    </a:srgbClr>
                  </a:outerShdw>
                </a:effectLst>
                <a:latin typeface="Calibri" panose="020F0502020204030204" pitchFamily="34" charset="0"/>
                <a:ea typeface="Calibri" panose="020F0502020204030204" pitchFamily="34" charset="0"/>
                <a:cs typeface="Times New Roman" panose="02020603050405020304" pitchFamily="18" charset="0"/>
              </a:rPr>
              <a:t>closing</a:t>
            </a:r>
            <a:r>
              <a:rPr lang="fr-BE" sz="1100" i="1" kern="100" dirty="0">
                <a:ln>
                  <a:noFill/>
                </a:ln>
                <a:effectLst>
                  <a:outerShdw blurRad="38100" dist="25400" dir="5400000" algn="ctr">
                    <a:srgbClr val="6E747A">
                      <a:alpha val="43000"/>
                    </a:srgbClr>
                  </a:outerShdw>
                </a:effectLst>
                <a:latin typeface="Calibri" panose="020F0502020204030204" pitchFamily="34" charset="0"/>
                <a:ea typeface="Calibri" panose="020F0502020204030204" pitchFamily="34" charset="0"/>
                <a:cs typeface="Times New Roman" panose="02020603050405020304" pitchFamily="18" charset="0"/>
              </a:rPr>
              <a:t> meeting </a:t>
            </a:r>
            <a:r>
              <a:rPr lang="fr-BE" sz="1100" kern="100" dirty="0">
                <a:ln>
                  <a:noFill/>
                </a:ln>
                <a:effectLst>
                  <a:outerShdw blurRad="38100" dist="25400" dir="5400000" algn="ctr">
                    <a:srgbClr val="6E747A">
                      <a:alpha val="43000"/>
                    </a:srgbClr>
                  </a:outerShdw>
                </a:effectLst>
                <a:latin typeface="Calibri" panose="020F0502020204030204" pitchFamily="34" charset="0"/>
                <a:ea typeface="Calibri" panose="020F0502020204030204" pitchFamily="34" charset="0"/>
                <a:cs typeface="Times New Roman" panose="02020603050405020304" pitchFamily="18" charset="0"/>
              </a:rPr>
              <a:t>»</a:t>
            </a:r>
            <a:endParaRPr lang="en-BE" sz="1100" kern="100" dirty="0">
              <a:effectLst/>
              <a:latin typeface="Calibri" panose="020F0502020204030204" pitchFamily="34" charset="0"/>
              <a:ea typeface="Calibri" panose="020F0502020204030204" pitchFamily="34" charset="0"/>
              <a:cs typeface="Times New Roman" panose="02020603050405020304" pitchFamily="18" charset="0"/>
            </a:endParaRPr>
          </a:p>
          <a:p>
            <a:pPr marL="1143000" lvl="2" indent="-228600" algn="just">
              <a:lnSpc>
                <a:spcPct val="107000"/>
              </a:lnSpc>
              <a:buFont typeface="Wingdings" panose="05000000000000000000" pitchFamily="2" charset="2"/>
              <a:buChar char=""/>
            </a:pPr>
            <a:r>
              <a:rPr lang="fr-BE" sz="1100" kern="100" dirty="0">
                <a:ln>
                  <a:noFill/>
                </a:ln>
                <a:effectLst>
                  <a:outerShdw blurRad="38100" dist="25400" dir="5400000" algn="ctr">
                    <a:srgbClr val="6E747A">
                      <a:alpha val="43000"/>
                    </a:srgbClr>
                  </a:outerShdw>
                </a:effectLst>
                <a:latin typeface="Calibri" panose="020F0502020204030204" pitchFamily="34" charset="0"/>
                <a:ea typeface="Calibri" panose="020F0502020204030204" pitchFamily="34" charset="0"/>
                <a:cs typeface="Times New Roman" panose="02020603050405020304" pitchFamily="18" charset="0"/>
              </a:rPr>
              <a:t>Si applicable : A formuler dans le </a:t>
            </a:r>
            <a:r>
              <a:rPr lang="fr-BE" sz="1100" b="1" kern="100" dirty="0">
                <a:ln>
                  <a:noFill/>
                </a:ln>
                <a:effectLst>
                  <a:outerShdw blurRad="38100" dist="25400" dir="5400000" algn="ctr">
                    <a:srgbClr val="6E747A">
                      <a:alpha val="43000"/>
                    </a:srgbClr>
                  </a:outerShdw>
                </a:effectLst>
                <a:latin typeface="Calibri" panose="020F0502020204030204" pitchFamily="34" charset="0"/>
                <a:ea typeface="Calibri" panose="020F0502020204030204" pitchFamily="34" charset="0"/>
                <a:cs typeface="Times New Roman" panose="02020603050405020304" pitchFamily="18" charset="0"/>
              </a:rPr>
              <a:t>document pour la réunion avec le comité d’audit</a:t>
            </a:r>
            <a:endParaRPr lang="en-BE" sz="1100" kern="100" dirty="0">
              <a:effectLst/>
              <a:latin typeface="Calibri" panose="020F0502020204030204" pitchFamily="34" charset="0"/>
              <a:ea typeface="Calibri" panose="020F0502020204030204" pitchFamily="34" charset="0"/>
              <a:cs typeface="Times New Roman" panose="02020603050405020304" pitchFamily="18" charset="0"/>
            </a:endParaRPr>
          </a:p>
          <a:p>
            <a:pPr marL="1143000" lvl="2" indent="-228600" algn="just">
              <a:lnSpc>
                <a:spcPct val="107000"/>
              </a:lnSpc>
              <a:spcAft>
                <a:spcPts val="800"/>
              </a:spcAft>
              <a:buFont typeface="Wingdings" panose="05000000000000000000" pitchFamily="2" charset="2"/>
              <a:buChar char=""/>
            </a:pPr>
            <a:r>
              <a:rPr lang="fr-BE" sz="1100" kern="100" dirty="0">
                <a:ln>
                  <a:noFill/>
                </a:ln>
                <a:effectLst>
                  <a:outerShdw blurRad="38100" dist="25400" dir="5400000" algn="ctr">
                    <a:srgbClr val="6E747A">
                      <a:alpha val="43000"/>
                    </a:srgbClr>
                  </a:outerShdw>
                </a:effectLst>
                <a:latin typeface="Calibri" panose="020F0502020204030204" pitchFamily="34" charset="0"/>
                <a:ea typeface="Calibri" panose="020F0502020204030204" pitchFamily="34" charset="0"/>
                <a:cs typeface="Times New Roman" panose="02020603050405020304" pitchFamily="18" charset="0"/>
              </a:rPr>
              <a:t>pour autant qu’il existe des membres du conseil d’administration en dehors de la direction : A formuler dans </a:t>
            </a:r>
            <a:r>
              <a:rPr lang="fr-BE" sz="1100" b="1" kern="100" dirty="0">
                <a:ln>
                  <a:noFill/>
                </a:ln>
                <a:effectLst>
                  <a:outerShdw blurRad="38100" dist="25400" dir="5400000" algn="ctr">
                    <a:srgbClr val="6E747A">
                      <a:alpha val="43000"/>
                    </a:srgbClr>
                  </a:outerShdw>
                </a:effectLst>
                <a:latin typeface="Calibri" panose="020F0502020204030204" pitchFamily="34" charset="0"/>
                <a:ea typeface="Calibri" panose="020F0502020204030204" pitchFamily="34" charset="0"/>
                <a:cs typeface="Times New Roman" panose="02020603050405020304" pitchFamily="18" charset="0"/>
              </a:rPr>
              <a:t>une lettre officielle au Conseil d‘administration</a:t>
            </a:r>
            <a:r>
              <a:rPr lang="fr-BE" sz="1100" kern="100" dirty="0">
                <a:ln>
                  <a:noFill/>
                </a:ln>
                <a:effectLst>
                  <a:outerShdw blurRad="38100" dist="25400" dir="5400000" algn="ctr">
                    <a:srgbClr val="6E747A">
                      <a:alpha val="43000"/>
                    </a:srgbClr>
                  </a:outerShdw>
                </a:effectLst>
                <a:latin typeface="Calibri" panose="020F0502020204030204" pitchFamily="34" charset="0"/>
                <a:ea typeface="Calibri" panose="020F0502020204030204" pitchFamily="34" charset="0"/>
                <a:cs typeface="Times New Roman" panose="02020603050405020304" pitchFamily="18" charset="0"/>
              </a:rPr>
              <a:t> </a:t>
            </a:r>
            <a:endParaRPr lang="en-BE" sz="1100" kern="100" dirty="0">
              <a:effectLst/>
              <a:latin typeface="Calibri" panose="020F0502020204030204" pitchFamily="34" charset="0"/>
              <a:ea typeface="Calibri" panose="020F0502020204030204" pitchFamily="34" charset="0"/>
              <a:cs typeface="Times New Roman" panose="02020603050405020304" pitchFamily="18" charset="0"/>
            </a:endParaRPr>
          </a:p>
          <a:p>
            <a:pPr algn="l"/>
            <a:endParaRPr lang="fr-FR" sz="1600" dirty="0">
              <a:solidFill>
                <a:srgbClr val="2F2B20"/>
              </a:solidFill>
              <a:latin typeface="Calibri" panose="020F0502020204030204" pitchFamily="34" charset="0"/>
            </a:endParaRPr>
          </a:p>
        </p:txBody>
      </p:sp>
      <p:sp>
        <p:nvSpPr>
          <p:cNvPr id="5" name="Title 4">
            <a:extLst>
              <a:ext uri="{FF2B5EF4-FFF2-40B4-BE49-F238E27FC236}">
                <a16:creationId xmlns:a16="http://schemas.microsoft.com/office/drawing/2014/main" id="{7E00C41F-33C4-4B33-42CC-15DB8A8DFD98}"/>
              </a:ext>
            </a:extLst>
          </p:cNvPr>
          <p:cNvSpPr>
            <a:spLocks noGrp="1"/>
          </p:cNvSpPr>
          <p:nvPr>
            <p:ph type="title"/>
          </p:nvPr>
        </p:nvSpPr>
        <p:spPr/>
        <p:txBody>
          <a:bodyPr>
            <a:normAutofit fontScale="90000"/>
          </a:bodyPr>
          <a:lstStyle/>
          <a:p>
            <a:r>
              <a:rPr lang="fr-FR" sz="2400" dirty="0"/>
              <a:t>ISA 706 (révisée) – paragraphes d'observation et paragraphes relatifs à d'autres points dans le rapport de l'auditeur indépendant</a:t>
            </a:r>
            <a:endParaRPr lang="en-BE" sz="2400" dirty="0"/>
          </a:p>
        </p:txBody>
      </p:sp>
    </p:spTree>
    <p:extLst>
      <p:ext uri="{BB962C8B-B14F-4D97-AF65-F5344CB8AC3E}">
        <p14:creationId xmlns:p14="http://schemas.microsoft.com/office/powerpoint/2010/main" val="272742427"/>
      </p:ext>
    </p:extLst>
  </p:cSld>
  <p:clrMapOvr>
    <a:masterClrMapping/>
  </p:clrMapOvr>
  <p:transition spd="slow">
    <p:push dir="u"/>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a:extLst>
              <a:ext uri="{FF2B5EF4-FFF2-40B4-BE49-F238E27FC236}">
                <a16:creationId xmlns:a16="http://schemas.microsoft.com/office/drawing/2014/main" id="{D475A2F7-1362-5E76-15DA-FABA4BCD7598}"/>
              </a:ext>
            </a:extLst>
          </p:cNvPr>
          <p:cNvSpPr>
            <a:spLocks noGrp="1"/>
          </p:cNvSpPr>
          <p:nvPr>
            <p:ph type="sldNum" sz="quarter" idx="12"/>
          </p:nvPr>
        </p:nvSpPr>
        <p:spPr/>
        <p:txBody>
          <a:bodyPr/>
          <a:lstStyle/>
          <a:p>
            <a:fld id="{4643D497-C655-4B4F-9075-C2149CCBF52B}" type="slidenum">
              <a:rPr lang="fr-BE" smtClean="0"/>
              <a:t>34</a:t>
            </a:fld>
            <a:endParaRPr lang="fr-BE" dirty="0"/>
          </a:p>
        </p:txBody>
      </p:sp>
      <p:sp>
        <p:nvSpPr>
          <p:cNvPr id="10" name="ZoneTexte 9">
            <a:extLst>
              <a:ext uri="{FF2B5EF4-FFF2-40B4-BE49-F238E27FC236}">
                <a16:creationId xmlns:a16="http://schemas.microsoft.com/office/drawing/2014/main" id="{3843C52E-0729-DA06-A225-339DA9C431F0}"/>
              </a:ext>
            </a:extLst>
          </p:cNvPr>
          <p:cNvSpPr txBox="1"/>
          <p:nvPr/>
        </p:nvSpPr>
        <p:spPr>
          <a:xfrm>
            <a:off x="292991" y="992112"/>
            <a:ext cx="8348089" cy="4419800"/>
          </a:xfrm>
          <a:prstGeom prst="rect">
            <a:avLst/>
          </a:prstGeom>
          <a:noFill/>
        </p:spPr>
        <p:txBody>
          <a:bodyPr wrap="square" rtlCol="0">
            <a:spAutoFit/>
          </a:bodyPr>
          <a:lstStyle/>
          <a:p>
            <a:pPr algn="just">
              <a:lnSpc>
                <a:spcPct val="107000"/>
              </a:lnSpc>
              <a:spcAft>
                <a:spcPts val="800"/>
              </a:spcAft>
            </a:pPr>
            <a:r>
              <a:rPr lang="fr-BE" sz="1100" kern="100" dirty="0">
                <a:effectLst/>
                <a:latin typeface="Calibri" panose="020F0502020204030204" pitchFamily="34" charset="0"/>
                <a:ea typeface="Calibri" panose="020F0502020204030204" pitchFamily="34" charset="0"/>
                <a:cs typeface="Times New Roman" panose="02020603050405020304" pitchFamily="18" charset="0"/>
              </a:rPr>
              <a:t>ISA 710.18. Si l'auditeur conclut qu'il existe une anomalie significative affectant les états financiers de la période précédente sur lesquels l'auditeur précédent avait auparavant établi un rapport d'audit sans opinion modifiée, l'auditeur doit signaler l'anomalie au niveau hiérarchique approprié de la direction et aux personnes constituant le gouvernement d'entreprise, à moins que ces dernières ne soient toutes impliquées dans la direction de l'entité, et demander à ce que l'auditeur précédent en soit informé. Si les états financiers de la période précédente sont modifiés, et si l'auditeur précédent est d'accord pour émettre un nouveau rapport d'audit sur ces états financiers modifiés, l'auditeur ne doit faire porter son rapport d'audit que sur la période en cours. (Voir par. A12)</a:t>
            </a:r>
            <a:endParaRPr lang="en-BE" sz="11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fr-BE" sz="1100" kern="100" dirty="0">
                <a:effectLst/>
                <a:latin typeface="Calibri" panose="020F0502020204030204" pitchFamily="34" charset="0"/>
                <a:ea typeface="Calibri" panose="020F0502020204030204" pitchFamily="34" charset="0"/>
                <a:cs typeface="Times New Roman" panose="02020603050405020304" pitchFamily="18" charset="0"/>
              </a:rPr>
              <a:t> </a:t>
            </a:r>
            <a:endParaRPr lang="en-BE" sz="11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fr-BE" sz="1100" kern="100" dirty="0">
                <a:effectLst/>
                <a:latin typeface="Calibri" panose="020F0502020204030204" pitchFamily="34" charset="0"/>
                <a:ea typeface="Calibri" panose="020F0502020204030204" pitchFamily="34" charset="0"/>
                <a:cs typeface="Times New Roman" panose="02020603050405020304" pitchFamily="18" charset="0"/>
              </a:rPr>
              <a:t>Application des articles 3:19 CSA (sociétés), 3:49 CSA (associations) et 3:53 CSA (fondations) à considérer.</a:t>
            </a:r>
            <a:endParaRPr lang="en-BE" sz="11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buFont typeface="Wingdings" panose="05000000000000000000" pitchFamily="2" charset="2"/>
              <a:buChar char=""/>
            </a:pPr>
            <a:r>
              <a:rPr lang="fr-BE" sz="1100" kern="100" dirty="0">
                <a:effectLst/>
                <a:latin typeface="Calibri" panose="020F0502020204030204" pitchFamily="34" charset="0"/>
                <a:ea typeface="Calibri" panose="020F0502020204030204" pitchFamily="34" charset="0"/>
                <a:cs typeface="Times New Roman" panose="02020603050405020304" pitchFamily="18" charset="0"/>
              </a:rPr>
              <a:t>Différence </a:t>
            </a:r>
            <a:r>
              <a:rPr lang="fr-BE" sz="1100" kern="100" dirty="0">
                <a:effectLst/>
                <a:latin typeface="Calibri" panose="020F0502020204030204" pitchFamily="34" charset="0"/>
                <a:ea typeface="Calibri" panose="020F0502020204030204" pitchFamily="34" charset="0"/>
                <a:cs typeface="Calibri" panose="020F0502020204030204" pitchFamily="34" charset="0"/>
              </a:rPr>
              <a:t>entre la rectification obligatoire (</a:t>
            </a:r>
            <a:r>
              <a:rPr lang="fr-BE" sz="1100" kern="1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infraction au droit comptable d'une nature telle que les comptes annuels ne donnent pas une image fidèle du patrimoine)</a:t>
            </a:r>
            <a:r>
              <a:rPr lang="fr-BE" sz="1100" kern="100" dirty="0">
                <a:effectLst/>
                <a:latin typeface="Calibri" panose="020F0502020204030204" pitchFamily="34" charset="0"/>
                <a:ea typeface="Calibri" panose="020F0502020204030204" pitchFamily="34" charset="0"/>
                <a:cs typeface="Calibri" panose="020F0502020204030204" pitchFamily="34" charset="0"/>
              </a:rPr>
              <a:t> et la rectification non obligatoire</a:t>
            </a:r>
            <a:endParaRPr lang="en-BE" sz="11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Font typeface="Wingdings" panose="05000000000000000000" pitchFamily="2" charset="2"/>
              <a:buChar char=""/>
            </a:pPr>
            <a:r>
              <a:rPr lang="fr-BE" sz="1100" kern="100" dirty="0">
                <a:effectLst/>
                <a:latin typeface="Calibri" panose="020F0502020204030204" pitchFamily="34" charset="0"/>
                <a:ea typeface="Calibri" panose="020F0502020204030204" pitchFamily="34" charset="0"/>
                <a:cs typeface="Calibri" panose="020F0502020204030204" pitchFamily="34" charset="0"/>
              </a:rPr>
              <a:t>La rectification doit être soumise à l’approbation des associés réunis en assemblée ou de l’assemblée générale, sauf si elle résulte du redressement par l’organe d’administration de simples erreurs matérielles</a:t>
            </a:r>
            <a:endParaRPr lang="en-BE" sz="11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fr-BE" sz="1100" kern="100" dirty="0">
                <a:effectLst/>
                <a:latin typeface="Calibri" panose="020F0502020204030204" pitchFamily="34" charset="0"/>
                <a:ea typeface="Calibri" panose="020F0502020204030204" pitchFamily="34" charset="0"/>
                <a:cs typeface="Calibri" panose="020F0502020204030204" pitchFamily="34" charset="0"/>
              </a:rPr>
              <a:t> </a:t>
            </a:r>
            <a:endParaRPr lang="en-BE" sz="1100" kern="100" dirty="0">
              <a:effectLst/>
              <a:latin typeface="Calibri" panose="020F0502020204030204" pitchFamily="34" charset="0"/>
              <a:ea typeface="Calibri" panose="020F0502020204030204" pitchFamily="34" charset="0"/>
              <a:cs typeface="Times New Roman" panose="02020603050405020304" pitchFamily="18" charset="0"/>
            </a:endParaRPr>
          </a:p>
          <a:p>
            <a:pPr marL="1143000" lvl="2" indent="-228600" algn="just">
              <a:spcAft>
                <a:spcPts val="600"/>
              </a:spcAft>
              <a:buFont typeface="Wingdings" panose="05000000000000000000" pitchFamily="2" charset="2"/>
              <a:buChar char=""/>
            </a:pPr>
            <a:r>
              <a:rPr lang="fr-BE" sz="1100" kern="100" dirty="0">
                <a:ln>
                  <a:noFill/>
                </a:ln>
                <a:effectLst>
                  <a:outerShdw blurRad="38100" dist="25400" dir="5400000" algn="ctr">
                    <a:srgbClr val="6E747A">
                      <a:alpha val="43000"/>
                    </a:srgbClr>
                  </a:outerShdw>
                </a:effectLst>
                <a:latin typeface="Calibri" panose="020F0502020204030204" pitchFamily="34" charset="0"/>
                <a:ea typeface="Calibri" panose="020F0502020204030204" pitchFamily="34" charset="0"/>
                <a:cs typeface="Times New Roman" panose="02020603050405020304" pitchFamily="18" charset="0"/>
              </a:rPr>
              <a:t>A formuler dans le </a:t>
            </a:r>
            <a:r>
              <a:rPr lang="fr-BE" sz="1100" b="1" kern="100" dirty="0">
                <a:ln>
                  <a:noFill/>
                </a:ln>
                <a:effectLst>
                  <a:outerShdw blurRad="38100" dist="25400" dir="5400000" algn="ctr">
                    <a:srgbClr val="6E747A">
                      <a:alpha val="43000"/>
                    </a:srgbClr>
                  </a:outerShdw>
                </a:effectLst>
                <a:latin typeface="Calibri" panose="020F0502020204030204" pitchFamily="34" charset="0"/>
                <a:ea typeface="Calibri" panose="020F0502020204030204" pitchFamily="34" charset="0"/>
                <a:cs typeface="Times New Roman" panose="02020603050405020304" pitchFamily="18" charset="0"/>
              </a:rPr>
              <a:t>document pour la réunion avec la direction</a:t>
            </a:r>
            <a:r>
              <a:rPr lang="fr-BE" sz="1100" kern="100" dirty="0">
                <a:ln>
                  <a:noFill/>
                </a:ln>
                <a:effectLst>
                  <a:outerShdw blurRad="38100" dist="25400" dir="5400000" algn="ctr">
                    <a:srgbClr val="6E747A">
                      <a:alpha val="43000"/>
                    </a:srgbClr>
                  </a:outerShdw>
                </a:effectLst>
                <a:latin typeface="Calibri" panose="020F0502020204030204" pitchFamily="34" charset="0"/>
                <a:ea typeface="Calibri" panose="020F0502020204030204" pitchFamily="34" charset="0"/>
                <a:cs typeface="Times New Roman" panose="02020603050405020304" pitchFamily="18" charset="0"/>
              </a:rPr>
              <a:t> « </a:t>
            </a:r>
            <a:r>
              <a:rPr lang="fr-BE" sz="1100" i="1" kern="100" dirty="0" err="1">
                <a:ln>
                  <a:noFill/>
                </a:ln>
                <a:effectLst>
                  <a:outerShdw blurRad="38100" dist="25400" dir="5400000" algn="ctr">
                    <a:srgbClr val="6E747A">
                      <a:alpha val="43000"/>
                    </a:srgbClr>
                  </a:outerShdw>
                </a:effectLst>
                <a:latin typeface="Calibri" panose="020F0502020204030204" pitchFamily="34" charset="0"/>
                <a:ea typeface="Calibri" panose="020F0502020204030204" pitchFamily="34" charset="0"/>
                <a:cs typeface="Times New Roman" panose="02020603050405020304" pitchFamily="18" charset="0"/>
              </a:rPr>
              <a:t>closing</a:t>
            </a:r>
            <a:r>
              <a:rPr lang="fr-BE" sz="1100" i="1" kern="100" dirty="0">
                <a:ln>
                  <a:noFill/>
                </a:ln>
                <a:effectLst>
                  <a:outerShdw blurRad="38100" dist="25400" dir="5400000" algn="ctr">
                    <a:srgbClr val="6E747A">
                      <a:alpha val="43000"/>
                    </a:srgbClr>
                  </a:outerShdw>
                </a:effectLst>
                <a:latin typeface="Calibri" panose="020F0502020204030204" pitchFamily="34" charset="0"/>
                <a:ea typeface="Calibri" panose="020F0502020204030204" pitchFamily="34" charset="0"/>
                <a:cs typeface="Times New Roman" panose="02020603050405020304" pitchFamily="18" charset="0"/>
              </a:rPr>
              <a:t> meeting </a:t>
            </a:r>
            <a:r>
              <a:rPr lang="fr-BE" sz="1100" kern="100" dirty="0">
                <a:ln>
                  <a:noFill/>
                </a:ln>
                <a:effectLst>
                  <a:outerShdw blurRad="38100" dist="25400" dir="5400000" algn="ctr">
                    <a:srgbClr val="6E747A">
                      <a:alpha val="43000"/>
                    </a:srgbClr>
                  </a:outerShdw>
                </a:effectLst>
                <a:latin typeface="Calibri" panose="020F0502020204030204" pitchFamily="34" charset="0"/>
                <a:ea typeface="Calibri" panose="020F0502020204030204" pitchFamily="34" charset="0"/>
                <a:cs typeface="Times New Roman" panose="02020603050405020304" pitchFamily="18" charset="0"/>
              </a:rPr>
              <a:t>»</a:t>
            </a:r>
            <a:endParaRPr lang="en-BE" sz="1100" kern="100" dirty="0">
              <a:effectLst/>
              <a:latin typeface="Calibri" panose="020F0502020204030204" pitchFamily="34" charset="0"/>
              <a:ea typeface="Calibri" panose="020F0502020204030204" pitchFamily="34" charset="0"/>
              <a:cs typeface="Times New Roman" panose="02020603050405020304" pitchFamily="18" charset="0"/>
            </a:endParaRPr>
          </a:p>
          <a:p>
            <a:pPr marL="1143000" lvl="2" indent="-228600" algn="just">
              <a:spcAft>
                <a:spcPts val="600"/>
              </a:spcAft>
              <a:buFont typeface="Wingdings" panose="05000000000000000000" pitchFamily="2" charset="2"/>
              <a:buChar char=""/>
            </a:pPr>
            <a:r>
              <a:rPr lang="fr-BE" sz="1100" kern="100" dirty="0">
                <a:ln>
                  <a:noFill/>
                </a:ln>
                <a:effectLst>
                  <a:outerShdw blurRad="38100" dist="25400" dir="5400000" algn="ctr">
                    <a:srgbClr val="6E747A">
                      <a:alpha val="43000"/>
                    </a:srgbClr>
                  </a:outerShdw>
                </a:effectLst>
                <a:latin typeface="Calibri" panose="020F0502020204030204" pitchFamily="34" charset="0"/>
                <a:ea typeface="Calibri" panose="020F0502020204030204" pitchFamily="34" charset="0"/>
                <a:cs typeface="Times New Roman" panose="02020603050405020304" pitchFamily="18" charset="0"/>
              </a:rPr>
              <a:t>Si applicable : A formuler dans le </a:t>
            </a:r>
            <a:r>
              <a:rPr lang="fr-BE" sz="1100" b="1" kern="100" dirty="0">
                <a:ln>
                  <a:noFill/>
                </a:ln>
                <a:effectLst>
                  <a:outerShdw blurRad="38100" dist="25400" dir="5400000" algn="ctr">
                    <a:srgbClr val="6E747A">
                      <a:alpha val="43000"/>
                    </a:srgbClr>
                  </a:outerShdw>
                </a:effectLst>
                <a:latin typeface="Calibri" panose="020F0502020204030204" pitchFamily="34" charset="0"/>
                <a:ea typeface="Calibri" panose="020F0502020204030204" pitchFamily="34" charset="0"/>
                <a:cs typeface="Times New Roman" panose="02020603050405020304" pitchFamily="18" charset="0"/>
              </a:rPr>
              <a:t>document pour la réunion avec le comité d’audit</a:t>
            </a:r>
          </a:p>
          <a:p>
            <a:pPr marL="1143000" lvl="2" indent="-228600" algn="just">
              <a:spcAft>
                <a:spcPts val="600"/>
              </a:spcAft>
              <a:buFont typeface="Wingdings" panose="05000000000000000000" pitchFamily="2" charset="2"/>
              <a:buChar char=""/>
            </a:pPr>
            <a:r>
              <a:rPr lang="fr-BE" sz="1100" kern="100" dirty="0">
                <a:effectLst>
                  <a:outerShdw blurRad="38100" dist="25400" dir="5400000" algn="ctr">
                    <a:srgbClr val="6E747A">
                      <a:alpha val="43000"/>
                    </a:srgbClr>
                  </a:outerShdw>
                </a:effectLst>
                <a:latin typeface="Calibri" panose="020F0502020204030204" pitchFamily="34" charset="0"/>
                <a:cs typeface="Times New Roman" panose="02020603050405020304" pitchFamily="18" charset="0"/>
              </a:rPr>
              <a:t>pour autant qu’il existe des membres du conseil d’administration en dehors de la direction : A formuler dans une </a:t>
            </a:r>
            <a:r>
              <a:rPr lang="fr-BE" sz="1100" b="1" kern="100" dirty="0">
                <a:effectLst>
                  <a:outerShdw blurRad="38100" dist="25400" dir="5400000" algn="ctr">
                    <a:srgbClr val="6E747A">
                      <a:alpha val="43000"/>
                    </a:srgbClr>
                  </a:outerShdw>
                </a:effectLst>
                <a:latin typeface="Calibri" panose="020F0502020204030204" pitchFamily="34" charset="0"/>
                <a:cs typeface="Times New Roman" panose="02020603050405020304" pitchFamily="18" charset="0"/>
              </a:rPr>
              <a:t>lettre officielle au Conseil d‘administration </a:t>
            </a:r>
            <a:endParaRPr lang="en-BE" sz="1100" b="1" kern="100" dirty="0">
              <a:effectLst>
                <a:outerShdw blurRad="38100" dist="25400" dir="5400000" algn="ctr">
                  <a:srgbClr val="6E747A">
                    <a:alpha val="43000"/>
                  </a:srgbClr>
                </a:outerShdw>
              </a:effectLst>
              <a:latin typeface="Calibri" panose="020F0502020204030204" pitchFamily="34" charset="0"/>
              <a:cs typeface="Times New Roman" panose="02020603050405020304" pitchFamily="18" charset="0"/>
            </a:endParaRPr>
          </a:p>
          <a:p>
            <a:pPr marL="1143000" lvl="2" indent="-228600">
              <a:lnSpc>
                <a:spcPct val="107000"/>
              </a:lnSpc>
              <a:spcAft>
                <a:spcPts val="800"/>
              </a:spcAft>
              <a:buFont typeface="Wingdings" panose="05000000000000000000" pitchFamily="2" charset="2"/>
              <a:buChar char=""/>
            </a:pPr>
            <a:endParaRPr lang="en-BE" sz="1100" kern="100" dirty="0">
              <a:effectLst/>
              <a:latin typeface="Calibri" panose="020F0502020204030204" pitchFamily="34" charset="0"/>
              <a:ea typeface="Calibri" panose="020F0502020204030204" pitchFamily="34" charset="0"/>
              <a:cs typeface="Times New Roman" panose="02020603050405020304" pitchFamily="18" charset="0"/>
            </a:endParaRPr>
          </a:p>
          <a:p>
            <a:pPr algn="l"/>
            <a:endParaRPr lang="fr-FR" sz="1600" dirty="0">
              <a:solidFill>
                <a:srgbClr val="2F2B20"/>
              </a:solidFill>
              <a:latin typeface="Calibri" panose="020F0502020204030204" pitchFamily="34" charset="0"/>
            </a:endParaRPr>
          </a:p>
        </p:txBody>
      </p:sp>
      <p:sp>
        <p:nvSpPr>
          <p:cNvPr id="5" name="Title 4">
            <a:extLst>
              <a:ext uri="{FF2B5EF4-FFF2-40B4-BE49-F238E27FC236}">
                <a16:creationId xmlns:a16="http://schemas.microsoft.com/office/drawing/2014/main" id="{2DAA4EA0-D48E-F3E0-8EFF-E4C997375A8A}"/>
              </a:ext>
            </a:extLst>
          </p:cNvPr>
          <p:cNvSpPr>
            <a:spLocks noGrp="1"/>
          </p:cNvSpPr>
          <p:nvPr>
            <p:ph type="title"/>
          </p:nvPr>
        </p:nvSpPr>
        <p:spPr>
          <a:xfrm>
            <a:off x="362857" y="128183"/>
            <a:ext cx="8488152" cy="993775"/>
          </a:xfrm>
        </p:spPr>
        <p:txBody>
          <a:bodyPr>
            <a:normAutofit/>
          </a:bodyPr>
          <a:lstStyle/>
          <a:p>
            <a:r>
              <a:rPr lang="fr-FR" sz="2400" dirty="0"/>
              <a:t>ISA 710 – données comparatives –  chiffres correspondants et états financiers comparatifs</a:t>
            </a:r>
            <a:endParaRPr lang="en-BE" sz="2400" dirty="0"/>
          </a:p>
        </p:txBody>
      </p:sp>
    </p:spTree>
    <p:extLst>
      <p:ext uri="{BB962C8B-B14F-4D97-AF65-F5344CB8AC3E}">
        <p14:creationId xmlns:p14="http://schemas.microsoft.com/office/powerpoint/2010/main" val="1454330432"/>
      </p:ext>
    </p:extLst>
  </p:cSld>
  <p:clrMapOvr>
    <a:masterClrMapping/>
  </p:clrMapOvr>
  <p:transition spd="slow">
    <p:push dir="u"/>
  </p:transition>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6" name="Rectangle 15">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51435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8" name="Rectangle 17">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51435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057563" y="1057562"/>
            <a:ext cx="5143500" cy="3028377"/>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057564" y="1065164"/>
            <a:ext cx="5143499" cy="302837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575942" y="2691064"/>
            <a:ext cx="1876484" cy="302838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Freeform: Shape 18">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376302" y="727288"/>
            <a:ext cx="2925267" cy="3134219"/>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1" name="Rectangle 20">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057570" y="1049957"/>
            <a:ext cx="5143502" cy="3028376"/>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re 1">
            <a:extLst>
              <a:ext uri="{FF2B5EF4-FFF2-40B4-BE49-F238E27FC236}">
                <a16:creationId xmlns:a16="http://schemas.microsoft.com/office/drawing/2014/main" id="{13CA9DDE-7938-B87A-9DDB-02D5D40C63B7}"/>
              </a:ext>
            </a:extLst>
          </p:cNvPr>
          <p:cNvSpPr>
            <a:spLocks noGrp="1"/>
          </p:cNvSpPr>
          <p:nvPr>
            <p:ph type="title"/>
          </p:nvPr>
        </p:nvSpPr>
        <p:spPr>
          <a:xfrm>
            <a:off x="350041" y="440141"/>
            <a:ext cx="2401025" cy="2540623"/>
          </a:xfrm>
        </p:spPr>
        <p:txBody>
          <a:bodyPr anchor="b">
            <a:normAutofit/>
          </a:bodyPr>
          <a:lstStyle/>
          <a:p>
            <a:pPr algn="r"/>
            <a:r>
              <a:rPr lang="fr-FR" sz="2400" b="1" dirty="0">
                <a:solidFill>
                  <a:srgbClr val="FFFFFF"/>
                </a:solidFill>
              </a:rPr>
              <a:t>Évaluation des risques et réponses d’audit</a:t>
            </a:r>
            <a:endParaRPr lang="fr-BE" sz="2400" b="1" dirty="0">
              <a:solidFill>
                <a:srgbClr val="FFFFFF"/>
              </a:solidFill>
            </a:endParaRPr>
          </a:p>
        </p:txBody>
      </p:sp>
      <p:pic>
        <p:nvPicPr>
          <p:cNvPr id="7" name="Espace réservé du contenu 6">
            <a:extLst>
              <a:ext uri="{FF2B5EF4-FFF2-40B4-BE49-F238E27FC236}">
                <a16:creationId xmlns:a16="http://schemas.microsoft.com/office/drawing/2014/main" id="{EAEE0BA1-7B27-9AE4-C076-23DC2662F0A1}"/>
              </a:ext>
            </a:extLst>
          </p:cNvPr>
          <p:cNvPicPr>
            <a:picLocks noGrp="1" noChangeAspect="1"/>
          </p:cNvPicPr>
          <p:nvPr>
            <p:ph idx="1"/>
          </p:nvPr>
        </p:nvPicPr>
        <p:blipFill>
          <a:blip r:embed="rId2"/>
          <a:stretch>
            <a:fillRect/>
          </a:stretch>
        </p:blipFill>
        <p:spPr>
          <a:xfrm>
            <a:off x="3678790" y="440141"/>
            <a:ext cx="4916487" cy="524342"/>
          </a:xfrm>
        </p:spPr>
      </p:pic>
      <p:sp>
        <p:nvSpPr>
          <p:cNvPr id="4" name="Espace réservé du numéro de diapositive 3">
            <a:extLst>
              <a:ext uri="{FF2B5EF4-FFF2-40B4-BE49-F238E27FC236}">
                <a16:creationId xmlns:a16="http://schemas.microsoft.com/office/drawing/2014/main" id="{EFDD4EAA-D40C-4917-CF18-8FBF01901757}"/>
              </a:ext>
            </a:extLst>
          </p:cNvPr>
          <p:cNvSpPr>
            <a:spLocks noGrp="1"/>
          </p:cNvSpPr>
          <p:nvPr>
            <p:ph type="sldNum" sz="quarter" idx="12"/>
          </p:nvPr>
        </p:nvSpPr>
        <p:spPr>
          <a:xfrm>
            <a:off x="8778240" y="4841748"/>
            <a:ext cx="336042" cy="273843"/>
          </a:xfrm>
        </p:spPr>
        <p:txBody>
          <a:bodyPr>
            <a:normAutofit/>
          </a:bodyPr>
          <a:lstStyle/>
          <a:p>
            <a:pPr>
              <a:spcAft>
                <a:spcPts val="600"/>
              </a:spcAft>
            </a:pPr>
            <a:fld id="{BA5C1104-F897-4EEC-9A43-EF84856E00A4}" type="slidenum">
              <a:rPr lang="fr-BE" sz="800">
                <a:solidFill>
                  <a:schemeClr val="tx1">
                    <a:lumMod val="50000"/>
                    <a:lumOff val="50000"/>
                  </a:schemeClr>
                </a:solidFill>
              </a:rPr>
              <a:pPr>
                <a:spcAft>
                  <a:spcPts val="600"/>
                </a:spcAft>
              </a:pPr>
              <a:t>4</a:t>
            </a:fld>
            <a:endParaRPr lang="fr-BE" sz="800">
              <a:solidFill>
                <a:schemeClr val="tx1">
                  <a:lumMod val="50000"/>
                  <a:lumOff val="50000"/>
                </a:schemeClr>
              </a:solidFill>
            </a:endParaRPr>
          </a:p>
        </p:txBody>
      </p:sp>
      <p:pic>
        <p:nvPicPr>
          <p:cNvPr id="9" name="Image 8">
            <a:extLst>
              <a:ext uri="{FF2B5EF4-FFF2-40B4-BE49-F238E27FC236}">
                <a16:creationId xmlns:a16="http://schemas.microsoft.com/office/drawing/2014/main" id="{C3161193-DA89-ED0A-C09F-5171069CDEF5}"/>
              </a:ext>
            </a:extLst>
          </p:cNvPr>
          <p:cNvPicPr>
            <a:picLocks noChangeAspect="1"/>
          </p:cNvPicPr>
          <p:nvPr/>
        </p:nvPicPr>
        <p:blipFill>
          <a:blip r:embed="rId3"/>
          <a:stretch>
            <a:fillRect/>
          </a:stretch>
        </p:blipFill>
        <p:spPr>
          <a:xfrm>
            <a:off x="3510277" y="1680448"/>
            <a:ext cx="5206125" cy="3022911"/>
          </a:xfrm>
          <a:prstGeom prst="rect">
            <a:avLst/>
          </a:prstGeom>
        </p:spPr>
      </p:pic>
      <p:sp>
        <p:nvSpPr>
          <p:cNvPr id="10" name="Flèche : bas 9">
            <a:extLst>
              <a:ext uri="{FF2B5EF4-FFF2-40B4-BE49-F238E27FC236}">
                <a16:creationId xmlns:a16="http://schemas.microsoft.com/office/drawing/2014/main" id="{AB4E1938-27AB-D012-3BFD-EFEF47D9D4A7}"/>
              </a:ext>
            </a:extLst>
          </p:cNvPr>
          <p:cNvSpPr/>
          <p:nvPr/>
        </p:nvSpPr>
        <p:spPr>
          <a:xfrm>
            <a:off x="7402286" y="1030514"/>
            <a:ext cx="907143" cy="442686"/>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BE"/>
          </a:p>
        </p:txBody>
      </p:sp>
    </p:spTree>
    <p:extLst>
      <p:ext uri="{BB962C8B-B14F-4D97-AF65-F5344CB8AC3E}">
        <p14:creationId xmlns:p14="http://schemas.microsoft.com/office/powerpoint/2010/main" val="11962760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6" name="Rectangle 15">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51435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8" name="Rectangle 17">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51435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057563" y="1057562"/>
            <a:ext cx="5143500" cy="3028377"/>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057564" y="1065164"/>
            <a:ext cx="5143499" cy="302837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575942" y="2691064"/>
            <a:ext cx="1876484" cy="302838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Freeform: Shape 18">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376302" y="727288"/>
            <a:ext cx="2925267" cy="3134219"/>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1" name="Rectangle 20">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057570" y="1049957"/>
            <a:ext cx="5143502" cy="3028376"/>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re 1">
            <a:extLst>
              <a:ext uri="{FF2B5EF4-FFF2-40B4-BE49-F238E27FC236}">
                <a16:creationId xmlns:a16="http://schemas.microsoft.com/office/drawing/2014/main" id="{13CA9DDE-7938-B87A-9DDB-02D5D40C63B7}"/>
              </a:ext>
            </a:extLst>
          </p:cNvPr>
          <p:cNvSpPr>
            <a:spLocks noGrp="1"/>
          </p:cNvSpPr>
          <p:nvPr>
            <p:ph type="title"/>
          </p:nvPr>
        </p:nvSpPr>
        <p:spPr>
          <a:xfrm>
            <a:off x="350041" y="38730"/>
            <a:ext cx="2401025" cy="2540623"/>
          </a:xfrm>
        </p:spPr>
        <p:txBody>
          <a:bodyPr anchor="b">
            <a:normAutofit/>
          </a:bodyPr>
          <a:lstStyle/>
          <a:p>
            <a:pPr algn="r"/>
            <a:r>
              <a:rPr lang="fr-FR" sz="2000" b="1" dirty="0">
                <a:solidFill>
                  <a:srgbClr val="FFFFFF"/>
                </a:solidFill>
              </a:rPr>
              <a:t>Types d’opinion</a:t>
            </a:r>
            <a:endParaRPr lang="fr-BE" sz="2000" b="1" dirty="0">
              <a:solidFill>
                <a:srgbClr val="FFFFFF"/>
              </a:solidFill>
            </a:endParaRPr>
          </a:p>
        </p:txBody>
      </p:sp>
      <p:sp>
        <p:nvSpPr>
          <p:cNvPr id="4" name="Espace réservé du numéro de diapositive 3">
            <a:extLst>
              <a:ext uri="{FF2B5EF4-FFF2-40B4-BE49-F238E27FC236}">
                <a16:creationId xmlns:a16="http://schemas.microsoft.com/office/drawing/2014/main" id="{EFDD4EAA-D40C-4917-CF18-8FBF01901757}"/>
              </a:ext>
            </a:extLst>
          </p:cNvPr>
          <p:cNvSpPr>
            <a:spLocks noGrp="1"/>
          </p:cNvSpPr>
          <p:nvPr>
            <p:ph type="sldNum" sz="quarter" idx="12"/>
          </p:nvPr>
        </p:nvSpPr>
        <p:spPr>
          <a:xfrm>
            <a:off x="8778240" y="4841748"/>
            <a:ext cx="336042" cy="273843"/>
          </a:xfrm>
        </p:spPr>
        <p:txBody>
          <a:bodyPr>
            <a:normAutofit/>
          </a:bodyPr>
          <a:lstStyle/>
          <a:p>
            <a:pPr>
              <a:spcAft>
                <a:spcPts val="600"/>
              </a:spcAft>
            </a:pPr>
            <a:fld id="{BA5C1104-F897-4EEC-9A43-EF84856E00A4}" type="slidenum">
              <a:rPr lang="fr-BE" sz="800">
                <a:solidFill>
                  <a:schemeClr val="tx1">
                    <a:lumMod val="50000"/>
                    <a:lumOff val="50000"/>
                  </a:schemeClr>
                </a:solidFill>
              </a:rPr>
              <a:pPr>
                <a:spcAft>
                  <a:spcPts val="600"/>
                </a:spcAft>
              </a:pPr>
              <a:t>5</a:t>
            </a:fld>
            <a:endParaRPr lang="fr-BE" sz="800">
              <a:solidFill>
                <a:schemeClr val="tx1">
                  <a:lumMod val="50000"/>
                  <a:lumOff val="50000"/>
                </a:schemeClr>
              </a:solidFill>
            </a:endParaRPr>
          </a:p>
        </p:txBody>
      </p:sp>
      <p:pic>
        <p:nvPicPr>
          <p:cNvPr id="6" name="Image 5">
            <a:extLst>
              <a:ext uri="{FF2B5EF4-FFF2-40B4-BE49-F238E27FC236}">
                <a16:creationId xmlns:a16="http://schemas.microsoft.com/office/drawing/2014/main" id="{4E86AF95-186F-710C-7BA4-56BA55688B14}"/>
              </a:ext>
            </a:extLst>
          </p:cNvPr>
          <p:cNvPicPr>
            <a:picLocks noChangeAspect="1"/>
          </p:cNvPicPr>
          <p:nvPr/>
        </p:nvPicPr>
        <p:blipFill>
          <a:blip r:embed="rId2"/>
          <a:stretch>
            <a:fillRect/>
          </a:stretch>
        </p:blipFill>
        <p:spPr>
          <a:xfrm>
            <a:off x="3387883" y="906775"/>
            <a:ext cx="5390357" cy="3298479"/>
          </a:xfrm>
          <a:prstGeom prst="rect">
            <a:avLst/>
          </a:prstGeom>
        </p:spPr>
      </p:pic>
    </p:spTree>
    <p:extLst>
      <p:ext uri="{BB962C8B-B14F-4D97-AF65-F5344CB8AC3E}">
        <p14:creationId xmlns:p14="http://schemas.microsoft.com/office/powerpoint/2010/main" val="38791649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3CA9DDE-7938-B87A-9DDB-02D5D40C63B7}"/>
              </a:ext>
            </a:extLst>
          </p:cNvPr>
          <p:cNvSpPr>
            <a:spLocks noGrp="1"/>
          </p:cNvSpPr>
          <p:nvPr>
            <p:ph type="title"/>
          </p:nvPr>
        </p:nvSpPr>
        <p:spPr/>
        <p:txBody>
          <a:bodyPr>
            <a:normAutofit/>
          </a:bodyPr>
          <a:lstStyle/>
          <a:p>
            <a:r>
              <a:rPr lang="fr-FR" sz="2400" b="1" dirty="0"/>
              <a:t>Rappel des responsabilités</a:t>
            </a:r>
            <a:endParaRPr lang="fr-BE" sz="2400" b="1" dirty="0"/>
          </a:p>
        </p:txBody>
      </p:sp>
      <p:sp>
        <p:nvSpPr>
          <p:cNvPr id="3" name="Espace réservé du contenu 2">
            <a:extLst>
              <a:ext uri="{FF2B5EF4-FFF2-40B4-BE49-F238E27FC236}">
                <a16:creationId xmlns:a16="http://schemas.microsoft.com/office/drawing/2014/main" id="{C67557DA-8984-998B-1F2A-7399FD9B2946}"/>
              </a:ext>
            </a:extLst>
          </p:cNvPr>
          <p:cNvSpPr>
            <a:spLocks noGrp="1"/>
          </p:cNvSpPr>
          <p:nvPr>
            <p:ph idx="1"/>
          </p:nvPr>
        </p:nvSpPr>
        <p:spPr>
          <a:xfrm>
            <a:off x="280307" y="1036184"/>
            <a:ext cx="8616950" cy="3262312"/>
          </a:xfrm>
        </p:spPr>
        <p:txBody>
          <a:bodyPr>
            <a:noAutofit/>
          </a:bodyPr>
          <a:lstStyle/>
          <a:p>
            <a:pPr marL="0" indent="0" algn="just" fontAlgn="base">
              <a:lnSpc>
                <a:spcPct val="120000"/>
              </a:lnSpc>
              <a:spcBef>
                <a:spcPts val="0"/>
              </a:spcBef>
              <a:buNone/>
            </a:pPr>
            <a:r>
              <a:rPr lang="fr-BE" sz="1100" b="1" cap="small" dirty="0">
                <a:effectLst/>
                <a:latin typeface="Calibri" panose="020F0502020204030204" pitchFamily="34" charset="0"/>
                <a:ea typeface="Calibri" panose="020F0502020204030204" pitchFamily="34" charset="0"/>
                <a:cs typeface="Times New Roman" panose="02020603050405020304" pitchFamily="18" charset="0"/>
              </a:rPr>
              <a:t>Responsabilités de l'organe de gestion relatives à l'établissement des états financiers</a:t>
            </a:r>
            <a:endParaRPr lang="fr-BE" sz="1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20000"/>
              </a:lnSpc>
              <a:spcBef>
                <a:spcPts val="0"/>
              </a:spcBef>
              <a:buNone/>
            </a:pPr>
            <a:r>
              <a:rPr lang="fr-CA" sz="1100" dirty="0">
                <a:effectLst/>
                <a:latin typeface="Calibri" panose="020F0502020204030204" pitchFamily="34" charset="0"/>
                <a:ea typeface="Calibri" panose="020F0502020204030204" pitchFamily="34" charset="0"/>
                <a:cs typeface="Calibri" panose="020F0502020204030204" pitchFamily="34" charset="0"/>
              </a:rPr>
              <a:t>L’organe d’administration est responsable de l'établissement des états financiers donnant une image fidèle conformément au référentiel comptable applicable en Région wallonne, ainsi que du contrôle interne qu’il estime nécessaire à l’établissement de comptes ne comportant pas d’anomalies significatives, que celles-ci proviennent de fraudes ou résultent d’erreurs.</a:t>
            </a:r>
            <a:endParaRPr lang="fr-BE" sz="1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20000"/>
              </a:lnSpc>
              <a:spcBef>
                <a:spcPts val="0"/>
              </a:spcBef>
              <a:buNone/>
            </a:pPr>
            <a:r>
              <a:rPr lang="fr-CA" sz="1100" dirty="0">
                <a:effectLst/>
                <a:latin typeface="Calibri" panose="020F0502020204030204" pitchFamily="34" charset="0"/>
                <a:ea typeface="Calibri" panose="020F0502020204030204" pitchFamily="34" charset="0"/>
                <a:cs typeface="Calibri" panose="020F0502020204030204" pitchFamily="34" charset="0"/>
              </a:rPr>
              <a:t>Lors de l’établissement de ceux-ci, il incombe à l’organe d’administration d’évaluer la capacité de l’organisme à poursuivre son exploitation, de fournir, le cas échéant, des informations relatives à la continuité d’exploitation et d’appliquer le principe comptable de continuité d’exploitation, sauf si l’organe d’administration a l’intention de mettre l’UAP de type 2 en liquidation ou de cesser ses activités ou s’il ne peut envisager une autre solution alternative réaliste. </a:t>
            </a:r>
          </a:p>
          <a:p>
            <a:pPr marL="0" indent="0" algn="just">
              <a:lnSpc>
                <a:spcPct val="120000"/>
              </a:lnSpc>
              <a:spcBef>
                <a:spcPts val="0"/>
              </a:spcBef>
              <a:buNone/>
            </a:pPr>
            <a:endParaRPr lang="fr-BE" sz="1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fontAlgn="base">
              <a:lnSpc>
                <a:spcPct val="120000"/>
              </a:lnSpc>
              <a:spcBef>
                <a:spcPts val="0"/>
              </a:spcBef>
              <a:buNone/>
            </a:pPr>
            <a:r>
              <a:rPr lang="fr-BE" sz="1100" b="1" cap="small" dirty="0">
                <a:effectLst/>
                <a:latin typeface="Calibri" panose="020F0502020204030204" pitchFamily="34" charset="0"/>
                <a:ea typeface="Calibri" panose="020F0502020204030204" pitchFamily="34" charset="0"/>
                <a:cs typeface="Times New Roman" panose="02020603050405020304" pitchFamily="18" charset="0"/>
              </a:rPr>
              <a:t>Responsabilités du commissaire relatives à l'audit des états financiers</a:t>
            </a:r>
            <a:endParaRPr lang="fr-BE" sz="1100" b="1"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20000"/>
              </a:lnSpc>
              <a:spcBef>
                <a:spcPts val="0"/>
              </a:spcBef>
              <a:buNone/>
            </a:pPr>
            <a:r>
              <a:rPr lang="fr-CA" sz="1100" dirty="0">
                <a:effectLst/>
                <a:latin typeface="Calibri" panose="020F0502020204030204" pitchFamily="34" charset="0"/>
                <a:ea typeface="Calibri" panose="020F0502020204030204" pitchFamily="34" charset="0"/>
                <a:cs typeface="Calibri" panose="020F0502020204030204" pitchFamily="34" charset="0"/>
              </a:rPr>
              <a:t>Nos objectifs sont d’obtenir l’assurance raisonnable que les états financiers pris dans leur ensemble ne comportent pas d’anomalies significatives, que celles-ci proviennent de fraudes ou résultent d’erreurs, et d’émettre un rapport du commissaire contenant notre opinion. L’assurance raisonnable correspond à un niveau élevé d’assurance, qui ne garantit toutefois pas qu’un audit réalisé conformément aux normes ISA permettra de toujours détecter toute anomalie significative existante. Les anomalies peuvent provenir de fraudes ou résulter d’erreurs et sont considérées comme significatives lorsqu’il est raisonnable de s’attendre à ce que, prises individuellement ou en cumulé, elles puissent influencer les décisions économiques que les utilisateurs des états financiers prennent en se fondant sur ceux-ci.</a:t>
            </a:r>
            <a:endParaRPr lang="fr-BE" sz="1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fr-BE" sz="1100" dirty="0"/>
          </a:p>
        </p:txBody>
      </p:sp>
      <p:sp>
        <p:nvSpPr>
          <p:cNvPr id="4" name="Espace réservé du numéro de diapositive 3">
            <a:extLst>
              <a:ext uri="{FF2B5EF4-FFF2-40B4-BE49-F238E27FC236}">
                <a16:creationId xmlns:a16="http://schemas.microsoft.com/office/drawing/2014/main" id="{EFDD4EAA-D40C-4917-CF18-8FBF01901757}"/>
              </a:ext>
            </a:extLst>
          </p:cNvPr>
          <p:cNvSpPr>
            <a:spLocks noGrp="1"/>
          </p:cNvSpPr>
          <p:nvPr>
            <p:ph type="sldNum" sz="quarter" idx="12"/>
          </p:nvPr>
        </p:nvSpPr>
        <p:spPr/>
        <p:txBody>
          <a:bodyPr/>
          <a:lstStyle/>
          <a:p>
            <a:fld id="{BA5C1104-F897-4EEC-9A43-EF84856E00A4}" type="slidenum">
              <a:rPr lang="fr-BE" smtClean="0"/>
              <a:t>6</a:t>
            </a:fld>
            <a:endParaRPr lang="fr-BE"/>
          </a:p>
        </p:txBody>
      </p:sp>
    </p:spTree>
    <p:extLst>
      <p:ext uri="{BB962C8B-B14F-4D97-AF65-F5344CB8AC3E}">
        <p14:creationId xmlns:p14="http://schemas.microsoft.com/office/powerpoint/2010/main" val="13454192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3CA9DDE-7938-B87A-9DDB-02D5D40C63B7}"/>
              </a:ext>
            </a:extLst>
          </p:cNvPr>
          <p:cNvSpPr>
            <a:spLocks noGrp="1"/>
          </p:cNvSpPr>
          <p:nvPr>
            <p:ph type="title"/>
          </p:nvPr>
        </p:nvSpPr>
        <p:spPr>
          <a:xfrm>
            <a:off x="628649" y="274638"/>
            <a:ext cx="8239579" cy="993775"/>
          </a:xfrm>
        </p:spPr>
        <p:txBody>
          <a:bodyPr>
            <a:normAutofit/>
          </a:bodyPr>
          <a:lstStyle/>
          <a:p>
            <a:pPr algn="just"/>
            <a:r>
              <a:rPr lang="fr-FR" sz="2400" b="1" dirty="0"/>
              <a:t>Synthèse des principaux risques identifiés et des réponses d’audit</a:t>
            </a:r>
            <a:endParaRPr lang="fr-BE" sz="2400" b="1" dirty="0"/>
          </a:p>
        </p:txBody>
      </p:sp>
      <p:sp>
        <p:nvSpPr>
          <p:cNvPr id="4" name="Espace réservé du numéro de diapositive 3">
            <a:extLst>
              <a:ext uri="{FF2B5EF4-FFF2-40B4-BE49-F238E27FC236}">
                <a16:creationId xmlns:a16="http://schemas.microsoft.com/office/drawing/2014/main" id="{EFDD4EAA-D40C-4917-CF18-8FBF01901757}"/>
              </a:ext>
            </a:extLst>
          </p:cNvPr>
          <p:cNvSpPr>
            <a:spLocks noGrp="1"/>
          </p:cNvSpPr>
          <p:nvPr>
            <p:ph type="sldNum" sz="quarter" idx="12"/>
          </p:nvPr>
        </p:nvSpPr>
        <p:spPr/>
        <p:txBody>
          <a:bodyPr/>
          <a:lstStyle/>
          <a:p>
            <a:fld id="{BA5C1104-F897-4EEC-9A43-EF84856E00A4}" type="slidenum">
              <a:rPr lang="fr-BE" smtClean="0"/>
              <a:t>7</a:t>
            </a:fld>
            <a:endParaRPr lang="fr-BE"/>
          </a:p>
        </p:txBody>
      </p:sp>
      <p:graphicFrame>
        <p:nvGraphicFramePr>
          <p:cNvPr id="7" name="Tableau 6">
            <a:extLst>
              <a:ext uri="{FF2B5EF4-FFF2-40B4-BE49-F238E27FC236}">
                <a16:creationId xmlns:a16="http://schemas.microsoft.com/office/drawing/2014/main" id="{6AC46484-CBD4-B818-6A4A-FBB5FC129BC3}"/>
              </a:ext>
            </a:extLst>
          </p:cNvPr>
          <p:cNvGraphicFramePr>
            <a:graphicFrameLocks noGrp="1"/>
          </p:cNvGraphicFramePr>
          <p:nvPr>
            <p:extLst>
              <p:ext uri="{D42A27DB-BD31-4B8C-83A1-F6EECF244321}">
                <p14:modId xmlns:p14="http://schemas.microsoft.com/office/powerpoint/2010/main" val="640797190"/>
              </p:ext>
            </p:extLst>
          </p:nvPr>
        </p:nvGraphicFramePr>
        <p:xfrm>
          <a:off x="628648" y="1025978"/>
          <a:ext cx="7886702" cy="2966720"/>
        </p:xfrm>
        <a:graphic>
          <a:graphicData uri="http://schemas.openxmlformats.org/drawingml/2006/table">
            <a:tbl>
              <a:tblPr firstRow="1" bandRow="1">
                <a:tableStyleId>{69012ECD-51FC-41F1-AA8D-1B2483CD663E}</a:tableStyleId>
              </a:tblPr>
              <a:tblGrid>
                <a:gridCol w="3943351">
                  <a:extLst>
                    <a:ext uri="{9D8B030D-6E8A-4147-A177-3AD203B41FA5}">
                      <a16:colId xmlns:a16="http://schemas.microsoft.com/office/drawing/2014/main" val="3348285967"/>
                    </a:ext>
                  </a:extLst>
                </a:gridCol>
                <a:gridCol w="3943351">
                  <a:extLst>
                    <a:ext uri="{9D8B030D-6E8A-4147-A177-3AD203B41FA5}">
                      <a16:colId xmlns:a16="http://schemas.microsoft.com/office/drawing/2014/main" val="248284585"/>
                    </a:ext>
                  </a:extLst>
                </a:gridCol>
              </a:tblGrid>
              <a:tr h="370840">
                <a:tc>
                  <a:txBody>
                    <a:bodyPr/>
                    <a:lstStyle/>
                    <a:p>
                      <a:r>
                        <a:rPr lang="fr-FR" sz="1200" dirty="0">
                          <a:solidFill>
                            <a:schemeClr val="bg1"/>
                          </a:solidFill>
                        </a:rPr>
                        <a:t>Risques identifiés</a:t>
                      </a:r>
                      <a:endParaRPr lang="fr-BE" sz="1200" dirty="0">
                        <a:solidFill>
                          <a:schemeClr val="bg1"/>
                        </a:solidFill>
                      </a:endParaRPr>
                    </a:p>
                  </a:txBody>
                  <a:tcPr>
                    <a:lnB w="12700" cap="flat" cmpd="sng" algn="ctr">
                      <a:solidFill>
                        <a:schemeClr val="tx1"/>
                      </a:solidFill>
                      <a:prstDash val="solid"/>
                      <a:round/>
                      <a:headEnd type="none" w="med" len="med"/>
                      <a:tailEnd type="none" w="med" len="med"/>
                    </a:lnB>
                    <a:solidFill>
                      <a:srgbClr val="27467D"/>
                    </a:solidFill>
                  </a:tcPr>
                </a:tc>
                <a:tc>
                  <a:txBody>
                    <a:bodyPr/>
                    <a:lstStyle/>
                    <a:p>
                      <a:r>
                        <a:rPr lang="fr-FR" sz="1200" dirty="0">
                          <a:solidFill>
                            <a:schemeClr val="bg1"/>
                          </a:solidFill>
                        </a:rPr>
                        <a:t>Réponses d’audit</a:t>
                      </a:r>
                      <a:endParaRPr lang="fr-BE" sz="1200" dirty="0">
                        <a:solidFill>
                          <a:schemeClr val="bg1"/>
                        </a:solidFill>
                      </a:endParaRPr>
                    </a:p>
                  </a:txBody>
                  <a:tcPr>
                    <a:lnB w="12700" cap="flat" cmpd="sng" algn="ctr">
                      <a:solidFill>
                        <a:schemeClr val="tx1"/>
                      </a:solidFill>
                      <a:prstDash val="solid"/>
                      <a:round/>
                      <a:headEnd type="none" w="med" len="med"/>
                      <a:tailEnd type="none" w="med" len="med"/>
                    </a:lnB>
                    <a:solidFill>
                      <a:srgbClr val="27467D"/>
                    </a:solidFill>
                  </a:tcPr>
                </a:tc>
                <a:extLst>
                  <a:ext uri="{0D108BD9-81ED-4DB2-BD59-A6C34878D82A}">
                    <a16:rowId xmlns:a16="http://schemas.microsoft.com/office/drawing/2014/main" val="2430742141"/>
                  </a:ext>
                </a:extLst>
              </a:tr>
              <a:tr h="370840">
                <a:tc>
                  <a:txBody>
                    <a:bodyPr/>
                    <a:lstStyle/>
                    <a:p>
                      <a:endParaRPr lang="fr-BE"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fr-BE"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831977120"/>
                  </a:ext>
                </a:extLst>
              </a:tr>
              <a:tr h="370840">
                <a:tc>
                  <a:txBody>
                    <a:bodyPr/>
                    <a:lstStyle/>
                    <a:p>
                      <a:endParaRPr lang="fr-BE"/>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fr-BE"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243513627"/>
                  </a:ext>
                </a:extLst>
              </a:tr>
              <a:tr h="370840">
                <a:tc>
                  <a:txBody>
                    <a:bodyPr/>
                    <a:lstStyle/>
                    <a:p>
                      <a:endParaRPr lang="fr-BE"/>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fr-BE"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799805949"/>
                  </a:ext>
                </a:extLst>
              </a:tr>
              <a:tr h="370840">
                <a:tc>
                  <a:txBody>
                    <a:bodyPr/>
                    <a:lstStyle/>
                    <a:p>
                      <a:endParaRPr lang="fr-BE"/>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fr-BE"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23749844"/>
                  </a:ext>
                </a:extLst>
              </a:tr>
              <a:tr h="370840">
                <a:tc>
                  <a:txBody>
                    <a:bodyPr/>
                    <a:lstStyle/>
                    <a:p>
                      <a:endParaRPr lang="fr-BE"/>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fr-BE"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590488893"/>
                  </a:ext>
                </a:extLst>
              </a:tr>
              <a:tr h="370840">
                <a:tc>
                  <a:txBody>
                    <a:bodyPr/>
                    <a:lstStyle/>
                    <a:p>
                      <a:endParaRPr lang="fr-BE"/>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fr-BE"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650713355"/>
                  </a:ext>
                </a:extLst>
              </a:tr>
              <a:tr h="370840">
                <a:tc>
                  <a:txBody>
                    <a:bodyPr/>
                    <a:lstStyle/>
                    <a:p>
                      <a:endParaRPr lang="fr-BE"/>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fr-BE"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974934537"/>
                  </a:ext>
                </a:extLst>
              </a:tr>
            </a:tbl>
          </a:graphicData>
        </a:graphic>
      </p:graphicFrame>
    </p:spTree>
    <p:extLst>
      <p:ext uri="{BB962C8B-B14F-4D97-AF65-F5344CB8AC3E}">
        <p14:creationId xmlns:p14="http://schemas.microsoft.com/office/powerpoint/2010/main" val="33536072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3CA9DDE-7938-B87A-9DDB-02D5D40C63B7}"/>
              </a:ext>
            </a:extLst>
          </p:cNvPr>
          <p:cNvSpPr>
            <a:spLocks noGrp="1"/>
          </p:cNvSpPr>
          <p:nvPr>
            <p:ph type="title"/>
          </p:nvPr>
        </p:nvSpPr>
        <p:spPr>
          <a:xfrm>
            <a:off x="283029" y="274638"/>
            <a:ext cx="8788399" cy="993775"/>
          </a:xfrm>
        </p:spPr>
        <p:txBody>
          <a:bodyPr>
            <a:normAutofit/>
          </a:bodyPr>
          <a:lstStyle/>
          <a:p>
            <a:pPr algn="just"/>
            <a:r>
              <a:rPr lang="fr-FR" sz="2400" b="1" dirty="0"/>
              <a:t>Synthèse des communications à la direction et/ou aux personnes constituant le gouvernement d’entreprise en cours de l’audit</a:t>
            </a:r>
            <a:endParaRPr lang="fr-BE" sz="2400" b="1" dirty="0"/>
          </a:p>
        </p:txBody>
      </p:sp>
      <p:sp>
        <p:nvSpPr>
          <p:cNvPr id="3" name="Espace réservé du contenu 2">
            <a:extLst>
              <a:ext uri="{FF2B5EF4-FFF2-40B4-BE49-F238E27FC236}">
                <a16:creationId xmlns:a16="http://schemas.microsoft.com/office/drawing/2014/main" id="{C67557DA-8984-998B-1F2A-7399FD9B2946}"/>
              </a:ext>
            </a:extLst>
          </p:cNvPr>
          <p:cNvSpPr>
            <a:spLocks noGrp="1"/>
          </p:cNvSpPr>
          <p:nvPr>
            <p:ph idx="1"/>
          </p:nvPr>
        </p:nvSpPr>
        <p:spPr/>
        <p:txBody>
          <a:bodyPr>
            <a:normAutofit/>
          </a:bodyPr>
          <a:lstStyle/>
          <a:p>
            <a:r>
              <a:rPr lang="fr-FR" sz="1100" dirty="0"/>
              <a:t>x</a:t>
            </a:r>
            <a:endParaRPr lang="fr-BE" sz="1100" dirty="0"/>
          </a:p>
        </p:txBody>
      </p:sp>
      <p:sp>
        <p:nvSpPr>
          <p:cNvPr id="4" name="Espace réservé du numéro de diapositive 3">
            <a:extLst>
              <a:ext uri="{FF2B5EF4-FFF2-40B4-BE49-F238E27FC236}">
                <a16:creationId xmlns:a16="http://schemas.microsoft.com/office/drawing/2014/main" id="{EFDD4EAA-D40C-4917-CF18-8FBF01901757}"/>
              </a:ext>
            </a:extLst>
          </p:cNvPr>
          <p:cNvSpPr>
            <a:spLocks noGrp="1"/>
          </p:cNvSpPr>
          <p:nvPr>
            <p:ph type="sldNum" sz="quarter" idx="12"/>
          </p:nvPr>
        </p:nvSpPr>
        <p:spPr/>
        <p:txBody>
          <a:bodyPr/>
          <a:lstStyle/>
          <a:p>
            <a:fld id="{BA5C1104-F897-4EEC-9A43-EF84856E00A4}" type="slidenum">
              <a:rPr lang="fr-BE" smtClean="0"/>
              <a:t>8</a:t>
            </a:fld>
            <a:endParaRPr lang="fr-BE"/>
          </a:p>
        </p:txBody>
      </p:sp>
    </p:spTree>
    <p:extLst>
      <p:ext uri="{BB962C8B-B14F-4D97-AF65-F5344CB8AC3E}">
        <p14:creationId xmlns:p14="http://schemas.microsoft.com/office/powerpoint/2010/main" val="29969538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3CA9DDE-7938-B87A-9DDB-02D5D40C63B7}"/>
              </a:ext>
            </a:extLst>
          </p:cNvPr>
          <p:cNvSpPr>
            <a:spLocks noGrp="1"/>
          </p:cNvSpPr>
          <p:nvPr>
            <p:ph type="title"/>
          </p:nvPr>
        </p:nvSpPr>
        <p:spPr>
          <a:xfrm>
            <a:off x="283029" y="274638"/>
            <a:ext cx="8788399" cy="993775"/>
          </a:xfrm>
        </p:spPr>
        <p:txBody>
          <a:bodyPr>
            <a:normAutofit/>
          </a:bodyPr>
          <a:lstStyle/>
          <a:p>
            <a:pPr algn="just"/>
            <a:r>
              <a:rPr lang="fr-FR" sz="2400" b="1" dirty="0"/>
              <a:t>Ajustements d’audit comptabilisés </a:t>
            </a:r>
            <a:endParaRPr lang="fr-BE" sz="2400" b="1" dirty="0"/>
          </a:p>
        </p:txBody>
      </p:sp>
      <p:sp>
        <p:nvSpPr>
          <p:cNvPr id="3" name="Espace réservé du contenu 2">
            <a:extLst>
              <a:ext uri="{FF2B5EF4-FFF2-40B4-BE49-F238E27FC236}">
                <a16:creationId xmlns:a16="http://schemas.microsoft.com/office/drawing/2014/main" id="{C67557DA-8984-998B-1F2A-7399FD9B2946}"/>
              </a:ext>
            </a:extLst>
          </p:cNvPr>
          <p:cNvSpPr>
            <a:spLocks noGrp="1"/>
          </p:cNvSpPr>
          <p:nvPr>
            <p:ph idx="1"/>
          </p:nvPr>
        </p:nvSpPr>
        <p:spPr/>
        <p:txBody>
          <a:bodyPr>
            <a:normAutofit/>
          </a:bodyPr>
          <a:lstStyle/>
          <a:p>
            <a:r>
              <a:rPr lang="fr-FR" sz="1100" dirty="0"/>
              <a:t>x</a:t>
            </a:r>
            <a:endParaRPr lang="fr-BE" sz="1100" dirty="0"/>
          </a:p>
        </p:txBody>
      </p:sp>
      <p:sp>
        <p:nvSpPr>
          <p:cNvPr id="4" name="Espace réservé du numéro de diapositive 3">
            <a:extLst>
              <a:ext uri="{FF2B5EF4-FFF2-40B4-BE49-F238E27FC236}">
                <a16:creationId xmlns:a16="http://schemas.microsoft.com/office/drawing/2014/main" id="{EFDD4EAA-D40C-4917-CF18-8FBF01901757}"/>
              </a:ext>
            </a:extLst>
          </p:cNvPr>
          <p:cNvSpPr>
            <a:spLocks noGrp="1"/>
          </p:cNvSpPr>
          <p:nvPr>
            <p:ph type="sldNum" sz="quarter" idx="12"/>
          </p:nvPr>
        </p:nvSpPr>
        <p:spPr/>
        <p:txBody>
          <a:bodyPr/>
          <a:lstStyle/>
          <a:p>
            <a:fld id="{BA5C1104-F897-4EEC-9A43-EF84856E00A4}" type="slidenum">
              <a:rPr lang="fr-BE" smtClean="0"/>
              <a:t>9</a:t>
            </a:fld>
            <a:endParaRPr lang="fr-BE"/>
          </a:p>
        </p:txBody>
      </p:sp>
    </p:spTree>
    <p:extLst>
      <p:ext uri="{BB962C8B-B14F-4D97-AF65-F5344CB8AC3E}">
        <p14:creationId xmlns:p14="http://schemas.microsoft.com/office/powerpoint/2010/main" val="1810787640"/>
      </p:ext>
    </p:extLst>
  </p:cSld>
  <p:clrMapOvr>
    <a:masterClrMapping/>
  </p:clrMapOvr>
</p:sld>
</file>

<file path=ppt/theme/theme1.xml><?xml version="1.0" encoding="utf-8"?>
<a:theme xmlns:a="http://schemas.openxmlformats.org/drawingml/2006/main" name="1_Conception personnalisé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onception personnalisé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CEC57FC6C9899045BC1F6DFCE8170996" ma:contentTypeVersion="20" ma:contentTypeDescription="Create a new document." ma:contentTypeScope="" ma:versionID="c060c1d6b2bc144ea1c8de036eeaad27">
  <xsd:schema xmlns:xsd="http://www.w3.org/2001/XMLSchema" xmlns:xs="http://www.w3.org/2001/XMLSchema" xmlns:p="http://schemas.microsoft.com/office/2006/metadata/properties" xmlns:ns2="86d8d313-957f-44b4-bb66-f96f0d40e904" xmlns:ns3="ff960655-24fd-4f3f-8e9c-285049d99abf" targetNamespace="http://schemas.microsoft.com/office/2006/metadata/properties" ma:root="true" ma:fieldsID="83a4ce22458db7c82e2789a1e4671ff5" ns2:_="" ns3:_="">
    <xsd:import namespace="86d8d313-957f-44b4-bb66-f96f0d40e904"/>
    <xsd:import namespace="ff960655-24fd-4f3f-8e9c-285049d99abf"/>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GenerationTime" minOccurs="0"/>
                <xsd:element ref="ns2:MediaServiceEventHashCode" minOccurs="0"/>
                <xsd:element ref="ns2:MediaServiceAutoKeyPoints" minOccurs="0"/>
                <xsd:element ref="ns2:MediaServiceKeyPoints" minOccurs="0"/>
                <xsd:element ref="ns3:SharedWithUsers" minOccurs="0"/>
                <xsd:element ref="ns3:SharedWithDetails" minOccurs="0"/>
                <xsd:element ref="ns2:MediaServiceOCR" minOccurs="0"/>
                <xsd:element ref="ns2:afbeelding" minOccurs="0"/>
                <xsd:element ref="ns2:MediaServiceLocation" minOccurs="0"/>
                <xsd:element ref="ns2:MediaLengthInSeconds" minOccurs="0"/>
                <xsd:element ref="ns2:nb" minOccurs="0"/>
                <xsd:element ref="ns2:lcf76f155ced4ddcb4097134ff3c332f" minOccurs="0"/>
                <xsd:element ref="ns3: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6d8d313-957f-44b4-bb66-f96f0d40e90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element name="MediaServiceOCR" ma:index="18" nillable="true" ma:displayName="Extracted Text" ma:internalName="MediaServiceOCR" ma:readOnly="true">
      <xsd:simpleType>
        <xsd:restriction base="dms:Note">
          <xsd:maxLength value="255"/>
        </xsd:restriction>
      </xsd:simpleType>
    </xsd:element>
    <xsd:element name="afbeelding" ma:index="19" nillable="true" ma:displayName="afbeelding" ma:format="Thumbnail" ma:internalName="afbeelding">
      <xsd:simpleType>
        <xsd:restriction base="dms:Unknown"/>
      </xsd:simpleType>
    </xsd:element>
    <xsd:element name="MediaServiceLocation" ma:index="20" nillable="true" ma:displayName="Location" ma:internalName="MediaServiceLocation" ma:readOnly="true">
      <xsd:simpleType>
        <xsd:restriction base="dms:Text"/>
      </xsd:simpleType>
    </xsd:element>
    <xsd:element name="MediaLengthInSeconds" ma:index="21" nillable="true" ma:displayName="Length (seconds)" ma:internalName="MediaLengthInSeconds" ma:readOnly="true">
      <xsd:simpleType>
        <xsd:restriction base="dms:Unknown"/>
      </xsd:simpleType>
    </xsd:element>
    <xsd:element name="nb" ma:index="22" nillable="true" ma:displayName="nb" ma:format="Dropdown" ma:internalName="nb" ma:percentage="FALSE">
      <xsd:simpleType>
        <xsd:restriction base="dms:Number"/>
      </xsd:simpleType>
    </xsd:element>
    <xsd:element name="lcf76f155ced4ddcb4097134ff3c332f" ma:index="24" nillable="true" ma:taxonomy="true" ma:internalName="lcf76f155ced4ddcb4097134ff3c332f" ma:taxonomyFieldName="MediaServiceImageTags" ma:displayName="Image Tags" ma:readOnly="false" ma:fieldId="{5cf76f15-5ced-4ddc-b409-7134ff3c332f}" ma:taxonomyMulti="true" ma:sspId="c918316e-a107-409d-b431-985ec685cbab"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6"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7"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ff960655-24fd-4f3f-8e9c-285049d99abf"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element name="TaxCatchAll" ma:index="25" nillable="true" ma:displayName="Taxonomy Catch All Column" ma:hidden="true" ma:list="{bfdd8afc-b80c-4d97-84ec-64aa09854bbf}" ma:internalName="TaxCatchAll" ma:showField="CatchAllData" ma:web="ff960655-24fd-4f3f-8e9c-285049d99abf">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ff960655-24fd-4f3f-8e9c-285049d99abf" xsi:nil="true"/>
    <lcf76f155ced4ddcb4097134ff3c332f xmlns="86d8d313-957f-44b4-bb66-f96f0d40e904">
      <Terms xmlns="http://schemas.microsoft.com/office/infopath/2007/PartnerControls"/>
    </lcf76f155ced4ddcb4097134ff3c332f>
    <afbeelding xmlns="86d8d313-957f-44b4-bb66-f96f0d40e904" xsi:nil="true"/>
    <nb xmlns="86d8d313-957f-44b4-bb66-f96f0d40e904" xsi:nil="true"/>
  </documentManagement>
</p:properties>
</file>

<file path=customXml/itemProps1.xml><?xml version="1.0" encoding="utf-8"?>
<ds:datastoreItem xmlns:ds="http://schemas.openxmlformats.org/officeDocument/2006/customXml" ds:itemID="{D3D65D58-7832-4BD0-B92B-855DAE6F67C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6d8d313-957f-44b4-bb66-f96f0d40e904"/>
    <ds:schemaRef ds:uri="ff960655-24fd-4f3f-8e9c-285049d99ab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4F3219D9-68BB-40FE-9DE6-9BBB309FAF06}">
  <ds:schemaRefs>
    <ds:schemaRef ds:uri="http://schemas.microsoft.com/sharepoint/v3/contenttype/forms"/>
  </ds:schemaRefs>
</ds:datastoreItem>
</file>

<file path=customXml/itemProps3.xml><?xml version="1.0" encoding="utf-8"?>
<ds:datastoreItem xmlns:ds="http://schemas.openxmlformats.org/officeDocument/2006/customXml" ds:itemID="{8358F62B-1C7F-4672-B6E5-D835BA007EBF}">
  <ds:schemaRefs>
    <ds:schemaRef ds:uri="http://schemas.microsoft.com/office/2006/metadata/properties"/>
    <ds:schemaRef ds:uri="http://schemas.microsoft.com/office/infopath/2007/PartnerControls"/>
    <ds:schemaRef ds:uri="ff960655-24fd-4f3f-8e9c-285049d99abf"/>
    <ds:schemaRef ds:uri="86d8d313-957f-44b4-bb66-f96f0d40e904"/>
  </ds:schemaRefs>
</ds:datastoreItem>
</file>

<file path=docProps/app.xml><?xml version="1.0" encoding="utf-8"?>
<Properties xmlns="http://schemas.openxmlformats.org/officeDocument/2006/extended-properties" xmlns:vt="http://schemas.openxmlformats.org/officeDocument/2006/docPropsVTypes">
  <TotalTime>2571</TotalTime>
  <Words>3887</Words>
  <Application>Microsoft Office PowerPoint</Application>
  <PresentationFormat>On-screen Show (16:9)</PresentationFormat>
  <Paragraphs>483</Paragraphs>
  <Slides>34</Slides>
  <Notes>25</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34</vt:i4>
      </vt:variant>
    </vt:vector>
  </HeadingPairs>
  <TitlesOfParts>
    <vt:vector size="41" baseType="lpstr">
      <vt:lpstr>Arial</vt:lpstr>
      <vt:lpstr>Calibri</vt:lpstr>
      <vt:lpstr>Calibri Light</vt:lpstr>
      <vt:lpstr>Times New Roman</vt:lpstr>
      <vt:lpstr>Wingdings</vt:lpstr>
      <vt:lpstr>1_Conception personnalisée</vt:lpstr>
      <vt:lpstr>Conception personnalisée</vt:lpstr>
      <vt:lpstr>PowerPoint Presentation</vt:lpstr>
      <vt:lpstr> Communication avec les personnes constituant le gouvernement d’entreprise                                                                               </vt:lpstr>
      <vt:lpstr>Objectif de l’audit</vt:lpstr>
      <vt:lpstr>Évaluation des risques et réponses d’audit</vt:lpstr>
      <vt:lpstr>Types d’opinion</vt:lpstr>
      <vt:lpstr>Rappel des responsabilités</vt:lpstr>
      <vt:lpstr>Synthèse des principaux risques identifiés et des réponses d’audit</vt:lpstr>
      <vt:lpstr>Synthèse des communications à la direction et/ou aux personnes constituant le gouvernement d’entreprise en cours de l’audit</vt:lpstr>
      <vt:lpstr>Ajustements d’audit comptabilisés </vt:lpstr>
      <vt:lpstr>Ajustements d’audit non comptabilisés</vt:lpstr>
      <vt:lpstr>ISA 450 – évaluation des anomalies identifiées lors de l’audit </vt:lpstr>
      <vt:lpstr>ISA 240 – fraude</vt:lpstr>
      <vt:lpstr>ISA 250 (révisée) – prise en considération des textes législatifs </vt:lpstr>
      <vt:lpstr>ISA 265 – communication des faiblesses du contrôle interne</vt:lpstr>
      <vt:lpstr>ISA 265 – communication des faiblesses du contrôle interne</vt:lpstr>
      <vt:lpstr>PowerPoint Presentation</vt:lpstr>
      <vt:lpstr>ISA 505 – confirmations externes</vt:lpstr>
      <vt:lpstr>ISA 505 – confirmations externes</vt:lpstr>
      <vt:lpstr>ISA 510 – mission d’audit initiale : soldes d’ouverture </vt:lpstr>
      <vt:lpstr>ISA 550 – parties liées</vt:lpstr>
      <vt:lpstr>ISA 550 – parties liées</vt:lpstr>
      <vt:lpstr>ISA 550 – parties liées</vt:lpstr>
      <vt:lpstr>ISA 550 – parties liées</vt:lpstr>
      <vt:lpstr>ISA 570 – continuité d’exploitation</vt:lpstr>
      <vt:lpstr>ISA 600 – aspects particuliers – audits d’états financiers d’un groupe</vt:lpstr>
      <vt:lpstr>ISA 610 (révisée) – utilisation des travaux des auditeurs internes</vt:lpstr>
      <vt:lpstr>ISA 720 (révisée) – les obligations de l’auditeur au regard des autres informations</vt:lpstr>
      <vt:lpstr>ISA 720 (révisée) – les obligations de l’auditeur au regard des autres informations</vt:lpstr>
      <vt:lpstr>PowerPoint Presentation</vt:lpstr>
      <vt:lpstr>ISA 720 (révisée) – les obligations de l’auditeur au regard des autres informations</vt:lpstr>
      <vt:lpstr>ISA 560 – événements postérieurs à la clôture</vt:lpstr>
      <vt:lpstr>ISA 560 – événements postérieurs à la clôture</vt:lpstr>
      <vt:lpstr>ISA 706 (révisée) – paragraphes d'observation et paragraphes relatifs à d'autres points dans le rapport de l'auditeur indépendant</vt:lpstr>
      <vt:lpstr>ISA 710 – données comparatives –  chiffres correspondants et états financiers comparatifs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L’évaluation des entreprises (SME’s) en 2021</dc:title>
  <dc:creator>Christophe Remon</dc:creator>
  <cp:lastModifiedBy>Quintart Stéphanie</cp:lastModifiedBy>
  <cp:revision>412</cp:revision>
  <cp:lastPrinted>2023-06-05T10:52:31Z</cp:lastPrinted>
  <dcterms:created xsi:type="dcterms:W3CDTF">2021-01-12T22:21:24Z</dcterms:created>
  <dcterms:modified xsi:type="dcterms:W3CDTF">2024-07-31T10:29:29Z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0x010100CEC57FC6C9899045BC1F6DFCE8170996</vt:lpwstr>
  </property>
  <property fmtid="{D5CDD505-2E9C-101B-9397-08002B2CF9AE}" pid="3" name="MediaServiceImageTags">
    <vt:lpwstr/>
  </property>
</Properties>
</file>